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8" r:id="rId3"/>
    <p:sldId id="259" r:id="rId4"/>
    <p:sldId id="260" r:id="rId5"/>
    <p:sldId id="262" r:id="rId6"/>
    <p:sldId id="261"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15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802F95-A80F-4220-9771-163FFAF06E11}" type="datetimeFigureOut">
              <a:rPr lang="en-US" smtClean="0"/>
              <a:pPr/>
              <a:t>11/9/11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77E6D4-1E17-4601-8478-B653BFF54F2F}" type="slidenum">
              <a:rPr lang="en-US" smtClean="0"/>
              <a:pPr/>
              <a:t>‹#›</a:t>
            </a:fld>
            <a:endParaRPr lang="en-US"/>
          </a:p>
        </p:txBody>
      </p:sp>
    </p:spTree>
    <p:extLst>
      <p:ext uri="{BB962C8B-B14F-4D97-AF65-F5344CB8AC3E}">
        <p14:creationId xmlns:p14="http://schemas.microsoft.com/office/powerpoint/2010/main" val="700158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77E6D4-1E17-4601-8478-B653BFF54F2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77E6D4-1E17-4601-8478-B653BFF54F2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77E6D4-1E17-4601-8478-B653BFF54F2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77E6D4-1E17-4601-8478-B653BFF54F2F}"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7" name="Rectangle 16"/>
          <p:cNvSpPr/>
          <p:nvPr/>
        </p:nvSpPr>
        <p:spPr>
          <a:xfrm>
            <a:off x="0" y="2438400"/>
            <a:ext cx="9144000" cy="457200"/>
          </a:xfrm>
          <a:prstGeom prst="rect">
            <a:avLst/>
          </a:prstGeom>
          <a:solidFill>
            <a:schemeClr val="accent1">
              <a:shade val="75000"/>
            </a:scheme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1" name="Rectangle 30"/>
          <p:cNvSpPr/>
          <p:nvPr/>
        </p:nvSpPr>
        <p:spPr>
          <a:xfrm>
            <a:off x="0" y="914400"/>
            <a:ext cx="9144000" cy="1524000"/>
          </a:xfrm>
          <a:prstGeom prst="rect">
            <a:avLst/>
          </a:prstGeom>
          <a:solidFill>
            <a:srgbClr val="000000">
              <a:alpha val="89800"/>
            </a:srgb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Date Placeholder 9"/>
          <p:cNvSpPr>
            <a:spLocks noGrp="1"/>
          </p:cNvSpPr>
          <p:nvPr>
            <p:ph type="dt" sz="half" idx="10"/>
          </p:nvPr>
        </p:nvSpPr>
        <p:spPr/>
        <p:txBody>
          <a:bodyPr rtlCol="0"/>
          <a:lstStyle/>
          <a:p>
            <a:fld id="{CEEDAF4D-AE55-4BFA-9F9A-4310750FC5A4}" type="datetimeFigureOut">
              <a:rPr lang="en-US" smtClean="0"/>
              <a:pPr/>
              <a:t>11/9/11</a:t>
            </a:fld>
            <a:endParaRPr lang="en-US"/>
          </a:p>
        </p:txBody>
      </p:sp>
      <p:sp>
        <p:nvSpPr>
          <p:cNvPr id="11" name="Slide Number Placeholder 10"/>
          <p:cNvSpPr>
            <a:spLocks noGrp="1"/>
          </p:cNvSpPr>
          <p:nvPr>
            <p:ph type="sldNum" sz="quarter" idx="11"/>
          </p:nvPr>
        </p:nvSpPr>
        <p:spPr/>
        <p:txBody>
          <a:bodyPr rtlCol="0"/>
          <a:lstStyle/>
          <a:p>
            <a:fld id="{893DCB26-CDD2-4DE6-8844-CE89F6812C75}" type="slidenum">
              <a:rPr lang="en-US" smtClean="0"/>
              <a:pPr/>
              <a:t>‹#›</a:t>
            </a:fld>
            <a:endParaRPr lang="en-US"/>
          </a:p>
        </p:txBody>
      </p:sp>
      <p:sp>
        <p:nvSpPr>
          <p:cNvPr id="12" name="Footer Placeholder 11"/>
          <p:cNvSpPr>
            <a:spLocks noGrp="1"/>
          </p:cNvSpPr>
          <p:nvPr>
            <p:ph type="ftr" sz="quarter" idx="12"/>
          </p:nvPr>
        </p:nvSpPr>
        <p:spPr/>
        <p:txBody>
          <a:bodyPr rtlCol="0"/>
          <a:lstStyle/>
          <a:p>
            <a:endParaRPr lang="en-US"/>
          </a:p>
        </p:txBody>
      </p:sp>
      <p:sp>
        <p:nvSpPr>
          <p:cNvPr id="9" name="Subtitle 8"/>
          <p:cNvSpPr>
            <a:spLocks noGrp="1"/>
          </p:cNvSpPr>
          <p:nvPr>
            <p:ph type="subTitle" idx="1"/>
          </p:nvPr>
        </p:nvSpPr>
        <p:spPr>
          <a:xfrm>
            <a:off x="457200" y="2476108"/>
            <a:ext cx="8305800" cy="381000"/>
          </a:xfrm>
        </p:spPr>
        <p:txBody>
          <a:bodyPr>
            <a:noAutofit/>
          </a:bodyPr>
          <a:lstStyle>
            <a:lvl1pPr marL="0" indent="0" algn="l">
              <a:buNone/>
              <a:defRPr sz="2000" spc="100" baseline="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Title 27"/>
          <p:cNvSpPr>
            <a:spLocks noGrp="1"/>
          </p:cNvSpPr>
          <p:nvPr>
            <p:ph type="ctrTitle"/>
          </p:nvPr>
        </p:nvSpPr>
        <p:spPr>
          <a:xfrm>
            <a:off x="457200" y="1066800"/>
            <a:ext cx="8305800" cy="1295400"/>
          </a:xfrm>
        </p:spPr>
        <p:txBody>
          <a:bodyPr anchor="ctr" anchorCtr="0">
            <a:noAutofit/>
          </a:bodyPr>
          <a:lstStyle>
            <a:lvl1pPr algn="l">
              <a:defRPr sz="4800" cap="all" spc="-100" baseline="0">
                <a:solidFill>
                  <a:srgbClr val="FFFFFF"/>
                </a:solidFill>
              </a:defRPr>
            </a:lvl1pPr>
          </a:lstStyle>
          <a:p>
            <a:r>
              <a:rPr lang="en-US" smtClean="0"/>
              <a:t>Click to edit Master title style</a:t>
            </a:r>
            <a:endParaRPr lang="en-US" dirty="0"/>
          </a:p>
        </p:txBody>
      </p:sp>
    </p:spTree>
  </p:cSld>
  <p:clrMapOvr>
    <a:masterClrMapping/>
  </p:clrMapOvr>
  <p:transition xmlns:p14="http://schemas.microsoft.com/office/powerpoint/2010/mai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DAF4D-AE55-4BFA-9F9A-4310750FC5A4}" type="datetimeFigureOut">
              <a:rPr lang="en-US" smtClean="0"/>
              <a:pPr/>
              <a:t>11/9/11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DCB26-CDD2-4DE6-8844-CE89F6812C75}" type="slidenum">
              <a:rPr lang="en-US" smtClean="0"/>
              <a:pPr/>
              <a:t>‹#›</a:t>
            </a:fld>
            <a:endParaRPr lang="en-US"/>
          </a:p>
        </p:txBody>
      </p:sp>
    </p:spTree>
  </p:cSld>
  <p:clrMapOvr>
    <a:masterClrMapping/>
  </p:clrMapOvr>
  <p:transition xmlns:p14="http://schemas.microsoft.com/office/powerpoint/2010/mai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DAF4D-AE55-4BFA-9F9A-4310750FC5A4}" type="datetimeFigureOut">
              <a:rPr lang="en-US" smtClean="0"/>
              <a:pPr/>
              <a:t>11/9/11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DCB26-CDD2-4DE6-8844-CE89F6812C75}" type="slidenum">
              <a:rPr lang="en-US" smtClean="0"/>
              <a:pPr/>
              <a:t>‹#›</a:t>
            </a:fld>
            <a:endParaRPr lang="en-US"/>
          </a:p>
        </p:txBody>
      </p:sp>
    </p:spTree>
  </p:cSld>
  <p:clrMapOvr>
    <a:masterClrMapping/>
  </p:clrMapOvr>
  <p:transition xmlns:p14="http://schemas.microsoft.com/office/powerpoint/2010/mai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Date Placeholder 9"/>
          <p:cNvSpPr>
            <a:spLocks noGrp="1"/>
          </p:cNvSpPr>
          <p:nvPr>
            <p:ph type="dt" sz="half" idx="14"/>
          </p:nvPr>
        </p:nvSpPr>
        <p:spPr/>
        <p:txBody>
          <a:bodyPr rtlCol="0"/>
          <a:lstStyle/>
          <a:p>
            <a:fld id="{CEEDAF4D-AE55-4BFA-9F9A-4310750FC5A4}" type="datetimeFigureOut">
              <a:rPr lang="en-US" smtClean="0"/>
              <a:pPr/>
              <a:t>11/9/11</a:t>
            </a:fld>
            <a:endParaRPr lang="en-US"/>
          </a:p>
        </p:txBody>
      </p:sp>
      <p:sp>
        <p:nvSpPr>
          <p:cNvPr id="11" name="Slide Number Placeholder 10"/>
          <p:cNvSpPr>
            <a:spLocks noGrp="1"/>
          </p:cNvSpPr>
          <p:nvPr>
            <p:ph type="sldNum" sz="quarter" idx="15"/>
          </p:nvPr>
        </p:nvSpPr>
        <p:spPr/>
        <p:txBody>
          <a:bodyPr rtlCol="0"/>
          <a:lstStyle/>
          <a:p>
            <a:fld id="{893DCB26-CDD2-4DE6-8844-CE89F6812C75}" type="slidenum">
              <a:rPr lang="en-US" smtClean="0"/>
              <a:pPr/>
              <a:t>‹#›</a:t>
            </a:fld>
            <a:endParaRPr lang="en-US"/>
          </a:p>
        </p:txBody>
      </p:sp>
      <p:sp>
        <p:nvSpPr>
          <p:cNvPr id="12" name="Footer Placeholder 11"/>
          <p:cNvSpPr>
            <a:spLocks noGrp="1"/>
          </p:cNvSpPr>
          <p:nvPr>
            <p:ph type="ftr" sz="quarter" idx="16"/>
          </p:nvPr>
        </p:nvSpPr>
        <p:spPr/>
        <p:txBody>
          <a:bodyPr rtlCol="0"/>
          <a:lstStyle/>
          <a:p>
            <a:endParaRPr lang="en-US"/>
          </a:p>
        </p:txBody>
      </p:sp>
      <p:sp>
        <p:nvSpPr>
          <p:cNvPr id="2" name="Title 1"/>
          <p:cNvSpPr>
            <a:spLocks noGrp="1"/>
          </p:cNvSpPr>
          <p:nvPr>
            <p:ph type="title"/>
          </p:nvPr>
        </p:nvSpPr>
        <p:spPr>
          <a:xfrm>
            <a:off x="457200" y="158926"/>
            <a:ext cx="8229600" cy="1143000"/>
          </a:xfrm>
        </p:spPr>
        <p:txBody>
          <a:bodyPr/>
          <a:lstStyle>
            <a:lvl1pPr>
              <a:defRPr>
                <a:solidFill>
                  <a:schemeClr val="tx2"/>
                </a:solidFill>
              </a:defRPr>
            </a:lvl1pPr>
          </a:lstStyle>
          <a:p>
            <a:r>
              <a:rPr lang="en-US" smtClean="0"/>
              <a:t>Click to edit Master title style</a:t>
            </a:r>
            <a:endParaRPr lang="en-US" dirty="0"/>
          </a:p>
        </p:txBody>
      </p:sp>
      <p:sp>
        <p:nvSpPr>
          <p:cNvPr id="9" name="Content Placeholder 8"/>
          <p:cNvSpPr>
            <a:spLocks noGrp="1"/>
          </p:cNvSpPr>
          <p:nvPr>
            <p:ph sz="quarter"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6" name="Rectangle 25"/>
          <p:cNvSpPr/>
          <p:nvPr/>
        </p:nvSpPr>
        <p:spPr>
          <a:xfrm>
            <a:off x="0" y="4958864"/>
            <a:ext cx="9144000" cy="457200"/>
          </a:xfrm>
          <a:prstGeom prst="rect">
            <a:avLst/>
          </a:prstGeom>
          <a:solidFill>
            <a:schemeClr val="accent1">
              <a:shade val="75000"/>
            </a:scheme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7" name="Rectangle 26"/>
          <p:cNvSpPr/>
          <p:nvPr/>
        </p:nvSpPr>
        <p:spPr>
          <a:xfrm>
            <a:off x="0" y="3429000"/>
            <a:ext cx="9144000" cy="1527048"/>
          </a:xfrm>
          <a:prstGeom prst="rect">
            <a:avLst/>
          </a:prstGeom>
          <a:solidFill>
            <a:srgbClr val="000000"/>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4" name="Date Placeholder 3"/>
          <p:cNvSpPr>
            <a:spLocks noGrp="1"/>
          </p:cNvSpPr>
          <p:nvPr>
            <p:ph type="dt" sz="half" idx="10"/>
          </p:nvPr>
        </p:nvSpPr>
        <p:spPr/>
        <p:txBody>
          <a:bodyPr/>
          <a:lstStyle/>
          <a:p>
            <a:fld id="{CEEDAF4D-AE55-4BFA-9F9A-4310750FC5A4}" type="datetimeFigureOut">
              <a:rPr lang="en-US" smtClean="0"/>
              <a:pPr/>
              <a:t>11/9/11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DCB26-CDD2-4DE6-8844-CE89F6812C75}"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a:buNone/>
              <a:defRPr sz="4200" b="0" cap="all">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4958864"/>
            <a:ext cx="7924800" cy="457200"/>
          </a:xfrm>
        </p:spPr>
        <p:txBody>
          <a:bodyPr anchor="ctr"/>
          <a:lstStyle>
            <a:lvl1pPr>
              <a:buNone/>
              <a:defRPr sz="2000" spc="100" baseline="0">
                <a:solidFill>
                  <a:srgbClr val="FFFFFF"/>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Tree>
  </p:cSld>
  <p:clrMapOvr>
    <a:masterClrMapping/>
  </p:clrMapOvr>
  <p:transition xmlns:p14="http://schemas.microsoft.com/office/powerpoint/2010/mai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Rectangle 8"/>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5" name="Date Placeholder 4"/>
          <p:cNvSpPr>
            <a:spLocks noGrp="1"/>
          </p:cNvSpPr>
          <p:nvPr>
            <p:ph type="dt" sz="half" idx="10"/>
          </p:nvPr>
        </p:nvSpPr>
        <p:spPr/>
        <p:txBody>
          <a:bodyPr/>
          <a:lstStyle/>
          <a:p>
            <a:fld id="{CEEDAF4D-AE55-4BFA-9F9A-4310750FC5A4}" type="datetimeFigureOut">
              <a:rPr lang="en-US" smtClean="0"/>
              <a:pPr/>
              <a:t>11/9/11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DCB26-CDD2-4DE6-8844-CE89F6812C75}"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11" name="Content Placeholder 10"/>
          <p:cNvSpPr>
            <a:spLocks noGrp="1"/>
          </p:cNvSpPr>
          <p:nvPr>
            <p:ph sz="quarter"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893DCB26-CDD2-4DE6-8844-CE89F6812C75}"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CEEDAF4D-AE55-4BFA-9F9A-4310750FC5A4}" type="datetimeFigureOut">
              <a:rPr lang="en-US" smtClean="0"/>
              <a:pPr/>
              <a:t>11/9/11</a:t>
            </a:fld>
            <a:endParaRPr lang="en-US"/>
          </a:p>
        </p:txBody>
      </p:sp>
      <p:sp>
        <p:nvSpPr>
          <p:cNvPr id="3" name="Text Placeholder 2"/>
          <p:cNvSpPr>
            <a:spLocks noGrp="1"/>
          </p:cNvSpPr>
          <p:nvPr>
            <p:ph type="body" idx="1"/>
          </p:nvPr>
        </p:nvSpPr>
        <p:spPr>
          <a:xfrm>
            <a:off x="457200" y="1371600"/>
            <a:ext cx="4040188" cy="838200"/>
          </a:xfrm>
          <a:solidFill>
            <a:schemeClr val="accent1">
              <a:alpha val="83000"/>
            </a:schemeClr>
          </a:solidFill>
          <a:ln w="25400" cap="rnd" cmpd="sng" algn="ctr">
            <a:noFill/>
            <a:prstDash val="solid"/>
          </a:ln>
          <a:effectLst/>
          <a:sp3d prstMaterial="flat"/>
        </p:spPr>
        <p:style>
          <a:lnRef idx="3">
            <a:schemeClr val="lt1"/>
          </a:lnRef>
          <a:fillRef idx="1">
            <a:schemeClr val="accent5"/>
          </a:fillRef>
          <a:effectRef idx="1">
            <a:schemeClr val="accent5"/>
          </a:effectRef>
          <a:fontRef idx="minor">
            <a:schemeClr val="lt1"/>
          </a:fontRef>
        </p:style>
        <p:txBody>
          <a:bodyPr lIns="182880" tIns="91440" bIns="91440" anchor="ctr">
            <a:noAutofit/>
          </a:bodyPr>
          <a:lstStyle>
            <a:lvl1pPr marL="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quarter" idx="2"/>
          </p:nvPr>
        </p:nvSpPr>
        <p:spPr>
          <a:xfrm>
            <a:off x="457200" y="2220558"/>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4" name="Content Placeholder 33"/>
          <p:cNvSpPr>
            <a:spLocks noGrp="1"/>
          </p:cNvSpPr>
          <p:nvPr>
            <p:ph sz="quarter" idx="4"/>
          </p:nvPr>
        </p:nvSpPr>
        <p:spPr>
          <a:xfrm>
            <a:off x="4649788" y="2220558"/>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lang="en-US" smtClean="0"/>
              <a:t>Click to edit Master title style</a:t>
            </a:r>
            <a:endParaRPr lang="en-US" dirty="0"/>
          </a:p>
        </p:txBody>
      </p:sp>
      <p:sp>
        <p:nvSpPr>
          <p:cNvPr id="12" name="Text Placeholder 11"/>
          <p:cNvSpPr>
            <a:spLocks noGrp="1"/>
          </p:cNvSpPr>
          <p:nvPr>
            <p:ph type="body" idx="3"/>
          </p:nvPr>
        </p:nvSpPr>
        <p:spPr>
          <a:xfrm>
            <a:off x="4648200" y="1371600"/>
            <a:ext cx="4040188" cy="838200"/>
          </a:xfrm>
          <a:solidFill>
            <a:schemeClr val="accent2">
              <a:alpha val="83000"/>
            </a:schemeClr>
          </a:solidFill>
          <a:ln w="25400" cap="rnd" cmpd="sng" algn="ctr">
            <a:noFill/>
            <a:prstDash val="solid"/>
          </a:ln>
          <a:effectLst/>
          <a:sp3d prstMaterial="flat"/>
        </p:spPr>
        <p:style>
          <a:lnRef idx="3">
            <a:schemeClr val="lt1"/>
          </a:lnRef>
          <a:fillRef idx="1">
            <a:schemeClr val="accent5"/>
          </a:fillRef>
          <a:effectRef idx="1">
            <a:schemeClr val="accent5"/>
          </a:effectRef>
          <a:fontRef idx="minor">
            <a:schemeClr val="lt1"/>
          </a:fontRef>
        </p:style>
        <p:txBody>
          <a:bodyPr lIns="182880" tIns="91440" bIns="91440" anchor="ctr">
            <a:noAutofit/>
          </a:bodyPr>
          <a:lstStyle>
            <a:lvl1pPr marL="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Tree>
  </p:cSld>
  <p:clrMapOvr>
    <a:masterClrMapping/>
  </p:clrMapOvr>
  <p:transition xmlns:p14="http://schemas.microsoft.com/office/powerpoint/2010/mai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Rectangle 7"/>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 name="Date Placeholder 2"/>
          <p:cNvSpPr>
            <a:spLocks noGrp="1"/>
          </p:cNvSpPr>
          <p:nvPr>
            <p:ph type="dt" sz="half" idx="10"/>
          </p:nvPr>
        </p:nvSpPr>
        <p:spPr/>
        <p:txBody>
          <a:bodyPr/>
          <a:lstStyle/>
          <a:p>
            <a:fld id="{CEEDAF4D-AE55-4BFA-9F9A-4310750FC5A4}" type="datetimeFigureOut">
              <a:rPr lang="en-US" smtClean="0"/>
              <a:pPr/>
              <a:t>11/9/11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3DCB26-CDD2-4DE6-8844-CE89F6812C75}"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xmlns:p14="http://schemas.microsoft.com/office/powerpoint/2010/mai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EDAF4D-AE55-4BFA-9F9A-4310750FC5A4}" type="datetimeFigureOut">
              <a:rPr lang="en-US" smtClean="0"/>
              <a:pPr/>
              <a:t>11/9/11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3DCB26-CDD2-4DE6-8844-CE89F6812C75}" type="slidenum">
              <a:rPr lang="en-US" smtClean="0"/>
              <a:pPr/>
              <a:t>‹#›</a:t>
            </a:fld>
            <a:endParaRPr lang="en-US"/>
          </a:p>
        </p:txBody>
      </p:sp>
    </p:spTree>
  </p:cSld>
  <p:clrMapOvr>
    <a:masterClrMapping/>
  </p:clrMapOvr>
  <p:transition xmlns:p14="http://schemas.microsoft.com/office/powerpoint/2010/mai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2590800" cy="6858000"/>
          </a:xfrm>
          <a:prstGeom prst="rect">
            <a:avLst/>
          </a:prstGeom>
          <a:solidFill>
            <a:schemeClr val="accent1"/>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7" name="Oval 16"/>
          <p:cNvSpPr/>
          <p:nvPr/>
        </p:nvSpPr>
        <p:spPr>
          <a:xfrm>
            <a:off x="1563892" y="4337173"/>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p:nvPr/>
        </p:nvSpPr>
        <p:spPr>
          <a:xfrm>
            <a:off x="0" y="381000"/>
            <a:ext cx="2133600"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9" name="Rectangle 18"/>
          <p:cNvSpPr/>
          <p:nvPr/>
        </p:nvSpPr>
        <p:spPr>
          <a:xfrm>
            <a:off x="1447800" y="0"/>
            <a:ext cx="1175303" cy="633656"/>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0" name="Oval 19"/>
          <p:cNvSpPr/>
          <p:nvPr/>
        </p:nvSpPr>
        <p:spPr>
          <a:xfrm>
            <a:off x="59403" y="0"/>
            <a:ext cx="2302797" cy="2378511"/>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21" name="Oval 20"/>
          <p:cNvSpPr/>
          <p:nvPr/>
        </p:nvSpPr>
        <p:spPr>
          <a:xfrm>
            <a:off x="0" y="3276600"/>
            <a:ext cx="891076" cy="886968"/>
          </a:xfrm>
          <a:prstGeom prst="ellipse">
            <a:avLst/>
          </a:prstGeom>
          <a:solidFill>
            <a:schemeClr val="tx2">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2" name="Oval 21"/>
          <p:cNvSpPr/>
          <p:nvPr/>
        </p:nvSpPr>
        <p:spPr>
          <a:xfrm>
            <a:off x="793097" y="1721630"/>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Oval 22"/>
          <p:cNvSpPr/>
          <p:nvPr/>
        </p:nvSpPr>
        <p:spPr>
          <a:xfrm>
            <a:off x="609600" y="4038600"/>
            <a:ext cx="1554480" cy="1554480"/>
          </a:xfrm>
          <a:prstGeom prst="ellipse">
            <a:avLst/>
          </a:prstGeom>
          <a:solidFill>
            <a:schemeClr val="tx2">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26" name="Oval 25"/>
          <p:cNvSpPr/>
          <p:nvPr/>
        </p:nvSpPr>
        <p:spPr>
          <a:xfrm>
            <a:off x="152400" y="2362200"/>
            <a:ext cx="457200" cy="45720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4" name="Oval 23"/>
          <p:cNvSpPr/>
          <p:nvPr/>
        </p:nvSpPr>
        <p:spPr>
          <a:xfrm>
            <a:off x="1752600" y="381000"/>
            <a:ext cx="457200" cy="457200"/>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5" name="Oval 24"/>
          <p:cNvSpPr/>
          <p:nvPr/>
        </p:nvSpPr>
        <p:spPr>
          <a:xfrm>
            <a:off x="579120" y="2514600"/>
            <a:ext cx="2011680" cy="2011680"/>
          </a:xfrm>
          <a:prstGeom prst="ellipse">
            <a:avLst/>
          </a:prstGeom>
          <a:solidFill>
            <a:schemeClr val="bg2">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0" name="Rectangle 29"/>
          <p:cNvSpPr/>
          <p:nvPr/>
        </p:nvSpPr>
        <p:spPr>
          <a:xfrm>
            <a:off x="0" y="5715000"/>
            <a:ext cx="1600200" cy="1143000"/>
          </a:xfrm>
          <a:prstGeom prst="rect">
            <a:avLst/>
          </a:prstGeom>
          <a:solidFill>
            <a:schemeClr val="accent1">
              <a:shade val="75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7" name="Oval 26"/>
          <p:cNvSpPr/>
          <p:nvPr/>
        </p:nvSpPr>
        <p:spPr>
          <a:xfrm>
            <a:off x="1323393" y="5875179"/>
            <a:ext cx="731520" cy="73152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8" name="Oval 27"/>
          <p:cNvSpPr/>
          <p:nvPr/>
        </p:nvSpPr>
        <p:spPr>
          <a:xfrm>
            <a:off x="30970" y="5212570"/>
            <a:ext cx="1645430" cy="164543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5" name="Date Placeholder 4"/>
          <p:cNvSpPr>
            <a:spLocks noGrp="1"/>
          </p:cNvSpPr>
          <p:nvPr>
            <p:ph type="dt" sz="half" idx="10"/>
          </p:nvPr>
        </p:nvSpPr>
        <p:spPr/>
        <p:txBody>
          <a:bodyPr/>
          <a:lstStyle/>
          <a:p>
            <a:fld id="{CEEDAF4D-AE55-4BFA-9F9A-4310750FC5A4}" type="datetimeFigureOut">
              <a:rPr lang="en-US" smtClean="0"/>
              <a:pPr/>
              <a:t>11/9/11</a:t>
            </a:fld>
            <a:endParaRPr lang="en-US"/>
          </a:p>
        </p:txBody>
      </p:sp>
      <p:sp>
        <p:nvSpPr>
          <p:cNvPr id="6" name="Footer Placeholder 5"/>
          <p:cNvSpPr>
            <a:spLocks noGrp="1"/>
          </p:cNvSpPr>
          <p:nvPr>
            <p:ph type="ftr" sz="quarter" idx="11"/>
          </p:nvPr>
        </p:nvSpPr>
        <p:spPr>
          <a:xfrm>
            <a:off x="2286000" y="6357144"/>
            <a:ext cx="3429000" cy="384048"/>
          </a:xfrm>
        </p:spPr>
        <p:txBody>
          <a:bodyPr/>
          <a:lstStyle/>
          <a:p>
            <a:endParaRPr lang="en-US"/>
          </a:p>
        </p:txBody>
      </p:sp>
      <p:sp>
        <p:nvSpPr>
          <p:cNvPr id="7" name="Slide Number Placeholder 6"/>
          <p:cNvSpPr>
            <a:spLocks noGrp="1"/>
          </p:cNvSpPr>
          <p:nvPr>
            <p:ph type="sldNum" sz="quarter" idx="12"/>
          </p:nvPr>
        </p:nvSpPr>
        <p:spPr>
          <a:xfrm>
            <a:off x="155448" y="6318504"/>
            <a:ext cx="1188720" cy="457200"/>
          </a:xfrm>
        </p:spPr>
        <p:txBody>
          <a:bodyPr/>
          <a:lstStyle>
            <a:lvl1pPr>
              <a:defRPr>
                <a:solidFill>
                  <a:srgbClr val="FFFFFF"/>
                </a:solidFill>
              </a:defRPr>
            </a:lvl1pPr>
          </a:lstStyle>
          <a:p>
            <a:fld id="{893DCB26-CDD2-4DE6-8844-CE89F6812C75}" type="slidenum">
              <a:rPr lang="en-US" smtClean="0"/>
              <a:pPr/>
              <a:t>‹#›</a:t>
            </a:fld>
            <a:endParaRPr lang="en-US"/>
          </a:p>
        </p:txBody>
      </p:sp>
      <p:sp>
        <p:nvSpPr>
          <p:cNvPr id="29" name="Content Placeholder 28"/>
          <p:cNvSpPr>
            <a:spLocks noGrp="1"/>
          </p:cNvSpPr>
          <p:nvPr>
            <p:ph sz="quarter" idx="1"/>
          </p:nvPr>
        </p:nvSpPr>
        <p:spPr>
          <a:xfrm>
            <a:off x="2743200" y="228600"/>
            <a:ext cx="62484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ext Placeholder 2"/>
          <p:cNvSpPr>
            <a:spLocks noGrp="1"/>
          </p:cNvSpPr>
          <p:nvPr>
            <p:ph type="body" idx="2"/>
          </p:nvPr>
        </p:nvSpPr>
        <p:spPr>
          <a:xfrm>
            <a:off x="301752" y="1600200"/>
            <a:ext cx="2057400" cy="3733800"/>
          </a:xfrm>
        </p:spPr>
        <p:txBody>
          <a:bodyPr tIns="45720" bIns="45720" anchor="t" anchorCtr="0"/>
          <a:lstStyle>
            <a:lvl1pPr marL="0" indent="0">
              <a:lnSpc>
                <a:spcPts val="2400"/>
              </a:lnSpc>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301752" y="384048"/>
            <a:ext cx="2057400" cy="1143000"/>
          </a:xfrm>
        </p:spPr>
        <p:txBody>
          <a:bodyPr lIns="91440" tIns="91440" anchor="b" anchorCtr="0"/>
          <a:lstStyle>
            <a:lvl1pPr algn="l">
              <a:buNone/>
              <a:defRPr sz="1800" b="1" spc="-50" baseline="0">
                <a:solidFill>
                  <a:srgbClr val="FFFFFF"/>
                </a:solidFill>
                <a:latin typeface="+mn-lt"/>
                <a:ea typeface="+mn-lt"/>
                <a:cs typeface="+mn-lt"/>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5" name="Rectangle 24"/>
          <p:cNvSpPr/>
          <p:nvPr/>
        </p:nvSpPr>
        <p:spPr>
          <a:xfrm>
            <a:off x="0" y="0"/>
            <a:ext cx="2590800" cy="6858000"/>
          </a:xfrm>
          <a:prstGeom prst="rect">
            <a:avLst/>
          </a:prstGeom>
          <a:solidFill>
            <a:schemeClr val="accent1"/>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6" name="Oval 25"/>
          <p:cNvSpPr/>
          <p:nvPr/>
        </p:nvSpPr>
        <p:spPr>
          <a:xfrm>
            <a:off x="1563892" y="4337173"/>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7" name="Rectangle 26"/>
          <p:cNvSpPr/>
          <p:nvPr/>
        </p:nvSpPr>
        <p:spPr>
          <a:xfrm>
            <a:off x="0" y="381000"/>
            <a:ext cx="2133600"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8" name="Rectangle 27"/>
          <p:cNvSpPr/>
          <p:nvPr/>
        </p:nvSpPr>
        <p:spPr>
          <a:xfrm>
            <a:off x="1447800" y="0"/>
            <a:ext cx="1175303" cy="633656"/>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9" name="Oval 28"/>
          <p:cNvSpPr/>
          <p:nvPr/>
        </p:nvSpPr>
        <p:spPr>
          <a:xfrm>
            <a:off x="59403" y="0"/>
            <a:ext cx="2302797" cy="2378511"/>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30" name="Oval 29"/>
          <p:cNvSpPr/>
          <p:nvPr/>
        </p:nvSpPr>
        <p:spPr>
          <a:xfrm>
            <a:off x="0" y="3276600"/>
            <a:ext cx="891076" cy="886968"/>
          </a:xfrm>
          <a:prstGeom prst="ellipse">
            <a:avLst/>
          </a:prstGeom>
          <a:solidFill>
            <a:schemeClr val="tx2">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1" name="Oval 30"/>
          <p:cNvSpPr/>
          <p:nvPr/>
        </p:nvSpPr>
        <p:spPr>
          <a:xfrm>
            <a:off x="793097" y="1721630"/>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Oval 31"/>
          <p:cNvSpPr/>
          <p:nvPr/>
        </p:nvSpPr>
        <p:spPr>
          <a:xfrm>
            <a:off x="609600" y="4038600"/>
            <a:ext cx="1554480" cy="1554480"/>
          </a:xfrm>
          <a:prstGeom prst="ellipse">
            <a:avLst/>
          </a:prstGeom>
          <a:solidFill>
            <a:schemeClr val="tx2">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34" name="Oval 33"/>
          <p:cNvSpPr/>
          <p:nvPr/>
        </p:nvSpPr>
        <p:spPr>
          <a:xfrm>
            <a:off x="1752600" y="381000"/>
            <a:ext cx="457200" cy="457200"/>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5" name="Oval 34"/>
          <p:cNvSpPr/>
          <p:nvPr/>
        </p:nvSpPr>
        <p:spPr>
          <a:xfrm>
            <a:off x="579120" y="2514600"/>
            <a:ext cx="2011680" cy="2011680"/>
          </a:xfrm>
          <a:prstGeom prst="ellipse">
            <a:avLst/>
          </a:prstGeom>
          <a:solidFill>
            <a:schemeClr val="bg2">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6" name="Rectangle 35"/>
          <p:cNvSpPr/>
          <p:nvPr/>
        </p:nvSpPr>
        <p:spPr>
          <a:xfrm>
            <a:off x="0" y="5715000"/>
            <a:ext cx="1600200" cy="1143000"/>
          </a:xfrm>
          <a:prstGeom prst="rect">
            <a:avLst/>
          </a:prstGeom>
          <a:solidFill>
            <a:schemeClr val="accent1">
              <a:shade val="75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7" name="Oval 36"/>
          <p:cNvSpPr/>
          <p:nvPr/>
        </p:nvSpPr>
        <p:spPr>
          <a:xfrm>
            <a:off x="1323393" y="5875179"/>
            <a:ext cx="731520" cy="73152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8" name="Oval 37"/>
          <p:cNvSpPr/>
          <p:nvPr/>
        </p:nvSpPr>
        <p:spPr>
          <a:xfrm>
            <a:off x="30970" y="5212570"/>
            <a:ext cx="1645430" cy="164543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1" name="Oval 20"/>
          <p:cNvSpPr/>
          <p:nvPr/>
        </p:nvSpPr>
        <p:spPr>
          <a:xfrm>
            <a:off x="152400" y="2362200"/>
            <a:ext cx="457200" cy="45720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5" name="Date Placeholder 4"/>
          <p:cNvSpPr>
            <a:spLocks noGrp="1"/>
          </p:cNvSpPr>
          <p:nvPr>
            <p:ph type="dt" sz="half" idx="10"/>
          </p:nvPr>
        </p:nvSpPr>
        <p:spPr/>
        <p:txBody>
          <a:bodyPr/>
          <a:lstStyle/>
          <a:p>
            <a:fld id="{CEEDAF4D-AE55-4BFA-9F9A-4310750FC5A4}" type="datetimeFigureOut">
              <a:rPr lang="en-US" smtClean="0"/>
              <a:pPr/>
              <a:t>11/9/11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55448" y="6318504"/>
            <a:ext cx="1188720" cy="457200"/>
          </a:xfrm>
        </p:spPr>
        <p:txBody>
          <a:bodyPr/>
          <a:lstStyle>
            <a:lvl1pPr>
              <a:defRPr>
                <a:solidFill>
                  <a:srgbClr val="FFFFFF"/>
                </a:solidFill>
              </a:defRPr>
            </a:lvl1pPr>
          </a:lstStyle>
          <a:p>
            <a:fld id="{893DCB26-CDD2-4DE6-8844-CE89F6812C75}" type="slidenum">
              <a:rPr lang="en-US" smtClean="0"/>
              <a:pPr/>
              <a:t>‹#›</a:t>
            </a:fld>
            <a:endParaRPr lang="en-US"/>
          </a:p>
        </p:txBody>
      </p:sp>
      <p:sp>
        <p:nvSpPr>
          <p:cNvPr id="2" name="Title 1"/>
          <p:cNvSpPr>
            <a:spLocks noGrp="1"/>
          </p:cNvSpPr>
          <p:nvPr>
            <p:ph type="title"/>
          </p:nvPr>
        </p:nvSpPr>
        <p:spPr>
          <a:xfrm>
            <a:off x="304800" y="381000"/>
            <a:ext cx="2057400" cy="1143000"/>
          </a:xfrm>
        </p:spPr>
        <p:txBody>
          <a:bodyPr lIns="91440" tIns="91440" anchor="b" anchorCtr="0"/>
          <a:lstStyle>
            <a:lvl1pPr algn="l">
              <a:buNone/>
              <a:defRPr sz="1800" b="1" spc="-50" baseline="0">
                <a:solidFill>
                  <a:srgbClr val="FFFFFF"/>
                </a:solidFill>
                <a:latin typeface="+mn-lt"/>
                <a:ea typeface="+mn-lt"/>
                <a:cs typeface="+mn-l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590800" y="0"/>
            <a:ext cx="6553200" cy="5943600"/>
          </a:xfrm>
          <a:solidFill>
            <a:schemeClr val="bg2"/>
          </a:solidFill>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04800" y="1600200"/>
            <a:ext cx="2057400" cy="4267200"/>
          </a:xfrm>
        </p:spPr>
        <p:txBody>
          <a:bodyPr anchor="t" anchorCtr="0"/>
          <a:lstStyle>
            <a:lvl1pPr marL="0" indent="0">
              <a:lnSpc>
                <a:spcPts val="2400"/>
              </a:lnSpc>
              <a:spcAft>
                <a:spcPts val="1000"/>
              </a:spcAft>
              <a:buFontTx/>
              <a:buNone/>
              <a:defRPr sz="1600" b="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p:dissolv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7"/>
          <p:cNvSpPr/>
          <p:nvPr/>
        </p:nvSpPr>
        <p:spPr>
          <a:xfrm>
            <a:off x="914400" y="2292526"/>
            <a:ext cx="2743200" cy="2127074"/>
          </a:xfrm>
          <a:prstGeom prst="rect">
            <a:avLst/>
          </a:prstGeom>
          <a:solidFill>
            <a:schemeClr val="accent1">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Oval 10"/>
          <p:cNvSpPr/>
          <p:nvPr/>
        </p:nvSpPr>
        <p:spPr>
          <a:xfrm>
            <a:off x="2977827" y="5072066"/>
            <a:ext cx="1758141" cy="1739481"/>
          </a:xfrm>
          <a:prstGeom prst="ellipse">
            <a:avLst/>
          </a:prstGeom>
          <a:solidFill>
            <a:schemeClr val="accent1">
              <a:tint val="90000"/>
              <a:shade val="45000"/>
              <a:satMod val="200000"/>
              <a:alpha val="13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3" name="Rectangle 12"/>
          <p:cNvSpPr/>
          <p:nvPr/>
        </p:nvSpPr>
        <p:spPr>
          <a:xfrm>
            <a:off x="5257800" y="0"/>
            <a:ext cx="3886200" cy="3048000"/>
          </a:xfrm>
          <a:prstGeom prst="rect">
            <a:avLst/>
          </a:prstGeom>
          <a:solidFill>
            <a:schemeClr val="accent1">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4" name="Rectangle 13"/>
          <p:cNvSpPr/>
          <p:nvPr/>
        </p:nvSpPr>
        <p:spPr>
          <a:xfrm>
            <a:off x="0" y="4114800"/>
            <a:ext cx="2362200" cy="2463018"/>
          </a:xfrm>
          <a:prstGeom prst="rect">
            <a:avLst/>
          </a:prstGeom>
          <a:solidFill>
            <a:schemeClr val="bg2">
              <a:tint val="60000"/>
              <a:alpha val="7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5" name="Oval 14"/>
          <p:cNvSpPr/>
          <p:nvPr/>
        </p:nvSpPr>
        <p:spPr>
          <a:xfrm>
            <a:off x="4178687" y="2389810"/>
            <a:ext cx="2174118" cy="2174118"/>
          </a:xfrm>
          <a:prstGeom prst="ellipse">
            <a:avLst/>
          </a:prstGeom>
          <a:solidFill>
            <a:schemeClr val="accent1">
              <a:tint val="75000"/>
              <a:shade val="50000"/>
              <a:satMod val="200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6" name="Oval 15"/>
          <p:cNvSpPr/>
          <p:nvPr/>
        </p:nvSpPr>
        <p:spPr>
          <a:xfrm>
            <a:off x="6384588" y="5842728"/>
            <a:ext cx="1011260" cy="101126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7" name="Oval 16"/>
          <p:cNvSpPr/>
          <p:nvPr/>
        </p:nvSpPr>
        <p:spPr>
          <a:xfrm>
            <a:off x="6322493" y="1427132"/>
            <a:ext cx="2047390" cy="2047390"/>
          </a:xfrm>
          <a:prstGeom prst="ellipse">
            <a:avLst/>
          </a:prstGeom>
          <a:solidFill>
            <a:srgbClr val="C1E8E4">
              <a:alpha val="10980"/>
            </a:srgb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8" name="Oval 17"/>
          <p:cNvSpPr/>
          <p:nvPr/>
        </p:nvSpPr>
        <p:spPr>
          <a:xfrm>
            <a:off x="114300" y="4803322"/>
            <a:ext cx="1959428" cy="1959428"/>
          </a:xfrm>
          <a:prstGeom prst="ellipse">
            <a:avLst/>
          </a:prstGeom>
          <a:solidFill>
            <a:srgbClr val="C1E8E4">
              <a:alpha val="12157"/>
            </a:srgb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9" name="Oval 18"/>
          <p:cNvSpPr/>
          <p:nvPr/>
        </p:nvSpPr>
        <p:spPr>
          <a:xfrm>
            <a:off x="2021092" y="4578526"/>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0" name="Oval 19"/>
          <p:cNvSpPr/>
          <p:nvPr/>
        </p:nvSpPr>
        <p:spPr>
          <a:xfrm>
            <a:off x="4172385" y="4626825"/>
            <a:ext cx="1515880" cy="1394583"/>
          </a:xfrm>
          <a:prstGeom prst="ellipse">
            <a:avLst/>
          </a:prstGeom>
          <a:solidFill>
            <a:schemeClr val="accent1">
              <a:tint val="100000"/>
              <a:satMod val="275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1" name="Rectangle 20"/>
          <p:cNvSpPr/>
          <p:nvPr/>
        </p:nvSpPr>
        <p:spPr>
          <a:xfrm>
            <a:off x="1906" y="361813"/>
            <a:ext cx="2512694"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Rectangle 22"/>
          <p:cNvSpPr/>
          <p:nvPr/>
        </p:nvSpPr>
        <p:spPr>
          <a:xfrm>
            <a:off x="1295400" y="0"/>
            <a:ext cx="1524000" cy="609600"/>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5" name="Oval 24"/>
          <p:cNvSpPr/>
          <p:nvPr/>
        </p:nvSpPr>
        <p:spPr>
          <a:xfrm>
            <a:off x="59403" y="212289"/>
            <a:ext cx="2022300" cy="2022300"/>
          </a:xfrm>
          <a:prstGeom prst="ellipse">
            <a:avLst/>
          </a:prstGeom>
          <a:solidFill>
            <a:schemeClr val="accent1">
              <a:tint val="100000"/>
              <a:satMod val="275000"/>
              <a:alpha val="15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26" name="Oval 25"/>
          <p:cNvSpPr/>
          <p:nvPr/>
        </p:nvSpPr>
        <p:spPr>
          <a:xfrm>
            <a:off x="76200" y="3962400"/>
            <a:ext cx="891076" cy="886968"/>
          </a:xfrm>
          <a:prstGeom prst="ellipse">
            <a:avLst/>
          </a:prstGeom>
          <a:solidFill>
            <a:schemeClr val="accent1">
              <a:tint val="75000"/>
              <a:satMod val="20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7" name="Oval 26"/>
          <p:cNvSpPr/>
          <p:nvPr/>
        </p:nvSpPr>
        <p:spPr>
          <a:xfrm>
            <a:off x="2121357" y="1507438"/>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8" name="Oval 27"/>
          <p:cNvSpPr/>
          <p:nvPr/>
        </p:nvSpPr>
        <p:spPr>
          <a:xfrm>
            <a:off x="3369253" y="466436"/>
            <a:ext cx="1595105" cy="1595105"/>
          </a:xfrm>
          <a:prstGeom prst="ellipse">
            <a:avLst/>
          </a:prstGeom>
          <a:solidFill>
            <a:schemeClr val="accent1">
              <a:tint val="100000"/>
              <a:satMod val="275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9" name="Oval 28"/>
          <p:cNvSpPr/>
          <p:nvPr/>
        </p:nvSpPr>
        <p:spPr>
          <a:xfrm>
            <a:off x="5189756" y="2967572"/>
            <a:ext cx="3234945" cy="3234944"/>
          </a:xfrm>
          <a:prstGeom prst="ellipse">
            <a:avLst/>
          </a:prstGeom>
          <a:solidFill>
            <a:schemeClr val="accent1">
              <a:tint val="100000"/>
              <a:satMod val="18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0" name="Oval 29"/>
          <p:cNvSpPr/>
          <p:nvPr/>
        </p:nvSpPr>
        <p:spPr>
          <a:xfrm>
            <a:off x="5562600"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Oval 31"/>
          <p:cNvSpPr/>
          <p:nvPr/>
        </p:nvSpPr>
        <p:spPr>
          <a:xfrm>
            <a:off x="6951220" y="4665220"/>
            <a:ext cx="2192780" cy="2192780"/>
          </a:xfrm>
          <a:prstGeom prst="ellipse">
            <a:avLst/>
          </a:prstGeom>
          <a:solidFill>
            <a:schemeClr val="accent1">
              <a:tint val="75000"/>
              <a:shade val="50000"/>
              <a:satMod val="200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3" name="Oval 32"/>
          <p:cNvSpPr/>
          <p:nvPr/>
        </p:nvSpPr>
        <p:spPr>
          <a:xfrm>
            <a:off x="1600200" y="3705807"/>
            <a:ext cx="1195876" cy="1198294"/>
          </a:xfrm>
          <a:prstGeom prst="ellipse">
            <a:avLst/>
          </a:prstGeom>
          <a:solidFill>
            <a:schemeClr val="accent1">
              <a:tint val="75000"/>
              <a:satMod val="20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4" name="Oval 33"/>
          <p:cNvSpPr/>
          <p:nvPr/>
        </p:nvSpPr>
        <p:spPr>
          <a:xfrm>
            <a:off x="6324600" y="228600"/>
            <a:ext cx="822960" cy="822960"/>
          </a:xfrm>
          <a:prstGeom prst="ellipse">
            <a:avLst/>
          </a:prstGeom>
          <a:solidFill>
            <a:schemeClr val="accent1">
              <a:tint val="90000"/>
              <a:satMod val="275000"/>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5" name="Oval 34"/>
          <p:cNvSpPr/>
          <p:nvPr/>
        </p:nvSpPr>
        <p:spPr>
          <a:xfrm>
            <a:off x="8077200"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6" name="Rectangle 35"/>
          <p:cNvSpPr/>
          <p:nvPr/>
        </p:nvSpPr>
        <p:spPr>
          <a:xfrm>
            <a:off x="5410200" y="6324600"/>
            <a:ext cx="1524000" cy="533400"/>
          </a:xfrm>
          <a:prstGeom prst="rect">
            <a:avLst/>
          </a:prstGeom>
          <a:solidFill>
            <a:schemeClr val="accent1">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7" name="Oval 36"/>
          <p:cNvSpPr/>
          <p:nvPr/>
        </p:nvSpPr>
        <p:spPr>
          <a:xfrm>
            <a:off x="3011692"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Date Placeholder 23"/>
          <p:cNvSpPr>
            <a:spLocks noGrp="1"/>
          </p:cNvSpPr>
          <p:nvPr>
            <p:ph type="dt" sz="half" idx="2"/>
          </p:nvPr>
        </p:nvSpPr>
        <p:spPr>
          <a:xfrm>
            <a:off x="5791200" y="6357144"/>
            <a:ext cx="2974848" cy="384048"/>
          </a:xfrm>
          <a:prstGeom prst="rect">
            <a:avLst/>
          </a:prstGeom>
        </p:spPr>
        <p:txBody>
          <a:bodyPr vert="horz" anchor="ctr" anchorCtr="0"/>
          <a:lstStyle>
            <a:lvl1pPr algn="l">
              <a:defRPr sz="1400">
                <a:solidFill>
                  <a:schemeClr val="tx2"/>
                </a:solidFill>
              </a:defRPr>
            </a:lvl1pPr>
          </a:lstStyle>
          <a:p>
            <a:fld id="{CEEDAF4D-AE55-4BFA-9F9A-4310750FC5A4}" type="datetimeFigureOut">
              <a:rPr lang="en-US" smtClean="0"/>
              <a:pPr/>
              <a:t>11/9/11</a:t>
            </a:fld>
            <a:endParaRPr lang="en-US"/>
          </a:p>
        </p:txBody>
      </p:sp>
      <p:sp>
        <p:nvSpPr>
          <p:cNvPr id="10" name="Footer Placeholder 9"/>
          <p:cNvSpPr>
            <a:spLocks noGrp="1"/>
          </p:cNvSpPr>
          <p:nvPr>
            <p:ph type="ftr" sz="quarter" idx="3"/>
          </p:nvPr>
        </p:nvSpPr>
        <p:spPr>
          <a:xfrm>
            <a:off x="2133600" y="6357144"/>
            <a:ext cx="3581400" cy="384048"/>
          </a:xfrm>
          <a:prstGeom prst="rect">
            <a:avLst/>
          </a:prstGeom>
        </p:spPr>
        <p:txBody>
          <a:bodyPr vert="horz" anchor="ctr" anchorCtr="0"/>
          <a:lstStyle>
            <a:lvl1pPr algn="r">
              <a:defRPr sz="1400">
                <a:solidFill>
                  <a:schemeClr val="tx2"/>
                </a:solidFill>
              </a:defRPr>
            </a:lvl1pPr>
          </a:lstStyle>
          <a:p>
            <a:endParaRPr lang="en-US"/>
          </a:p>
        </p:txBody>
      </p:sp>
      <p:sp>
        <p:nvSpPr>
          <p:cNvPr id="22" name="Slide Number Placeholder 21"/>
          <p:cNvSpPr>
            <a:spLocks noGrp="1"/>
          </p:cNvSpPr>
          <p:nvPr>
            <p:ph type="sldNum" sz="quarter" idx="4"/>
          </p:nvPr>
        </p:nvSpPr>
        <p:spPr>
          <a:xfrm>
            <a:off x="155448" y="6315075"/>
            <a:ext cx="1188720" cy="457200"/>
          </a:xfrm>
          <a:prstGeom prst="rect">
            <a:avLst/>
          </a:prstGeom>
          <a:noFill/>
        </p:spPr>
        <p:txBody>
          <a:bodyPr vert="horz" lIns="0" tIns="0" rIns="0" bIns="0" anchor="ctr" anchorCtr="1">
            <a:normAutofit/>
          </a:bodyPr>
          <a:lstStyle>
            <a:lvl1pPr algn="ctr">
              <a:defRPr sz="2800">
                <a:solidFill>
                  <a:schemeClr val="tx2"/>
                </a:solidFill>
              </a:defRPr>
            </a:lvl1pPr>
          </a:lstStyle>
          <a:p>
            <a:fld id="{893DCB26-CDD2-4DE6-8844-CE89F6812C75}" type="slidenum">
              <a:rPr lang="en-US" smtClean="0"/>
              <a:pPr/>
              <a:t>‹#›</a:t>
            </a:fld>
            <a:endParaRPr lang="en-US"/>
          </a:p>
        </p:txBody>
      </p:sp>
      <p:sp>
        <p:nvSpPr>
          <p:cNvPr id="5" name="Title Placeholder 4"/>
          <p:cNvSpPr>
            <a:spLocks noGrp="1"/>
          </p:cNvSpPr>
          <p:nvPr>
            <p:ph type="title"/>
          </p:nvPr>
        </p:nvSpPr>
        <p:spPr>
          <a:xfrm>
            <a:off x="457200" y="152400"/>
            <a:ext cx="8229600" cy="1143000"/>
          </a:xfrm>
          <a:prstGeom prst="rect">
            <a:avLst/>
          </a:prstGeom>
        </p:spPr>
        <p:txBody>
          <a:bodyPr vert="horz" anchor="b"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dissolve/>
  </p:transition>
  <p:txStyles>
    <p:titleStyle>
      <a:lvl1pPr algn="l" rtl="0" eaLnBrk="1" latinLnBrk="0" hangingPunct="1">
        <a:spcBef>
          <a:spcPct val="0"/>
        </a:spcBef>
        <a:buNone/>
        <a:defRPr sz="3800" kern="1200" spc="-100" baseline="0">
          <a:solidFill>
            <a:schemeClr val="tx2"/>
          </a:solidFill>
          <a:latin typeface="+mj-lt"/>
          <a:ea typeface="+mj-ea"/>
          <a:cs typeface="+mj-cs"/>
        </a:defRPr>
      </a:lvl1pPr>
    </p:titleStyle>
    <p:bodyStyle>
      <a:lvl1pPr marL="274320" indent="-274320" algn="l" rtl="0" eaLnBrk="1" latinLnBrk="0" hangingPunct="1">
        <a:spcBef>
          <a:spcPts val="700"/>
        </a:spcBef>
        <a:buClr>
          <a:schemeClr val="accent2"/>
        </a:buClr>
        <a:buSzPct val="85000"/>
        <a:buFont typeface="Wingdings 2"/>
        <a:buChar char=""/>
        <a:defRPr sz="2800" kern="1200">
          <a:solidFill>
            <a:schemeClr val="tx1"/>
          </a:solidFill>
          <a:latin typeface="+mn-lt"/>
          <a:ea typeface="+mn-ea"/>
          <a:cs typeface="+mn-cs"/>
        </a:defRPr>
      </a:lvl1pPr>
      <a:lvl2pPr marL="640080" indent="-274320" algn="l" rtl="0" eaLnBrk="1" latinLnBrk="0" hangingPunct="1">
        <a:spcBef>
          <a:spcPts val="600"/>
        </a:spcBef>
        <a:buClr>
          <a:schemeClr val="accent1"/>
        </a:buClr>
        <a:buSzPct val="85000"/>
        <a:buFont typeface="Wingdings 2"/>
        <a:buChar char=""/>
        <a:defRPr sz="2500" kern="1200">
          <a:solidFill>
            <a:schemeClr val="tx1"/>
          </a:solidFill>
          <a:latin typeface="+mn-lt"/>
          <a:ea typeface="+mn-ea"/>
          <a:cs typeface="+mn-cs"/>
        </a:defRPr>
      </a:lvl2pPr>
      <a:lvl3pPr marL="1005840" indent="-228600" algn="l" rtl="0" eaLnBrk="1" latinLnBrk="0" hangingPunct="1">
        <a:spcBef>
          <a:spcPts val="500"/>
        </a:spcBef>
        <a:buClr>
          <a:schemeClr val="accent3"/>
        </a:buClr>
        <a:buSzPct val="85000"/>
        <a:buFont typeface="Wingdings 2"/>
        <a:buChar char=""/>
        <a:defRPr sz="2200" kern="1200">
          <a:solidFill>
            <a:schemeClr val="tx1"/>
          </a:solidFill>
          <a:latin typeface="+mn-lt"/>
          <a:ea typeface="+mn-ea"/>
          <a:cs typeface="+mn-cs"/>
        </a:defRPr>
      </a:lvl3pPr>
      <a:lvl4pPr marL="1280160" indent="-228600" algn="l" rtl="0" eaLnBrk="1" latinLnBrk="0" hangingPunct="1">
        <a:spcBef>
          <a:spcPts val="400"/>
        </a:spcBef>
        <a:buClr>
          <a:schemeClr val="accent4"/>
        </a:buClr>
        <a:buFont typeface="Wingdings"/>
        <a:buChar char="§"/>
        <a:defRPr sz="2000" kern="1200">
          <a:solidFill>
            <a:schemeClr val="tx1"/>
          </a:solidFill>
          <a:latin typeface="+mn-lt"/>
          <a:ea typeface="+mn-ea"/>
          <a:cs typeface="+mn-cs"/>
        </a:defRPr>
      </a:lvl4pPr>
      <a:lvl5pPr marL="1554480" indent="-228600" algn="l" rtl="0" eaLnBrk="1" latinLnBrk="0" hangingPunct="1">
        <a:spcBef>
          <a:spcPct val="20000"/>
        </a:spcBef>
        <a:buClr>
          <a:schemeClr val="accent5"/>
        </a:buClr>
        <a:buFont typeface="Wingdings"/>
        <a:buChar char="§"/>
        <a:defRPr sz="1600" kern="1200">
          <a:solidFill>
            <a:schemeClr val="tx1"/>
          </a:solidFill>
          <a:latin typeface="+mn-lt"/>
          <a:ea typeface="+mn-ea"/>
          <a:cs typeface="+mn-cs"/>
        </a:defRPr>
      </a:lvl5pPr>
      <a:lvl6pPr marL="1828800" indent="-228600" algn="l" rtl="0" eaLnBrk="1" latinLnBrk="0" hangingPunct="1">
        <a:spcBef>
          <a:spcPct val="20000"/>
        </a:spcBef>
        <a:buClr>
          <a:schemeClr val="accent5"/>
        </a:buClr>
        <a:buFont typeface="Wingdings"/>
        <a:buChar char="§"/>
        <a:defRPr sz="1800" kern="1200">
          <a:solidFill>
            <a:schemeClr val="tx1"/>
          </a:solidFill>
          <a:latin typeface="+mn-lt"/>
          <a:ea typeface="+mn-ea"/>
          <a:cs typeface="+mn-cs"/>
        </a:defRPr>
      </a:lvl6pPr>
      <a:lvl7pPr marL="2011680" indent="-182880" algn="l" rtl="0" eaLnBrk="1" latinLnBrk="0" hangingPunct="1">
        <a:spcBef>
          <a:spcPct val="20000"/>
        </a:spcBef>
        <a:buClr>
          <a:schemeClr val="accent2"/>
        </a:buClr>
        <a:buFont typeface="Wingdings"/>
        <a:buChar char="§"/>
        <a:defRPr sz="1600" kern="1200" baseline="0">
          <a:solidFill>
            <a:schemeClr val="tx1"/>
          </a:solidFill>
          <a:latin typeface="+mn-lt"/>
          <a:ea typeface="+mn-ea"/>
          <a:cs typeface="+mn-cs"/>
        </a:defRPr>
      </a:lvl7pPr>
      <a:lvl8pPr marL="2286000" indent="-182880" algn="l" rtl="0" eaLnBrk="1" latinLnBrk="0" hangingPunct="1">
        <a:spcBef>
          <a:spcPct val="20000"/>
        </a:spcBef>
        <a:buClr>
          <a:schemeClr val="accent3"/>
        </a:buClr>
        <a:buFont typeface="Wingdings"/>
        <a:buChar char="§"/>
        <a:defRPr sz="1600" kern="1200">
          <a:solidFill>
            <a:schemeClr val="tx1"/>
          </a:solidFill>
          <a:latin typeface="+mn-lt"/>
          <a:ea typeface="+mn-ea"/>
          <a:cs typeface="+mn-cs"/>
        </a:defRPr>
      </a:lvl8pPr>
      <a:lvl9pPr marL="2560320" indent="-182880" algn="l" rtl="0" eaLnBrk="1" latinLnBrk="0" hangingPunct="1">
        <a:spcBef>
          <a:spcPct val="20000"/>
        </a:spcBef>
        <a:buClr>
          <a:schemeClr val="accent6"/>
        </a:buClr>
        <a:buFont typeface="Wingdings"/>
        <a:buChar char="§"/>
        <a:defRPr sz="16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066800"/>
          </a:xfrm>
        </p:spPr>
        <p:txBody>
          <a:bodyPr>
            <a:noAutofit/>
          </a:bodyPr>
          <a:lstStyle/>
          <a:p>
            <a:pPr algn="ctr"/>
            <a:r>
              <a:rPr lang="en-US" sz="3200" b="1"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Bureaucratic Interactions: </a:t>
            </a:r>
            <a:br>
              <a:rPr lang="en-US" sz="3200" b="1"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3200" b="1"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The Branches other members of Government</a:t>
            </a:r>
            <a:endParaRPr lang="en-US" sz="3200" b="1" dirty="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6" name="Content Placeholder 5" descr="bureaucracy.gif"/>
          <p:cNvPicPr>
            <a:picLocks noGrp="1" noChangeAspect="1"/>
          </p:cNvPicPr>
          <p:nvPr>
            <p:ph sz="quarter" idx="1"/>
          </p:nvPr>
        </p:nvPicPr>
        <p:blipFill>
          <a:blip r:embed="rId3" cstate="print"/>
          <a:stretch>
            <a:fillRect/>
          </a:stretch>
        </p:blipFill>
        <p:spPr>
          <a:xfrm>
            <a:off x="228600" y="1066799"/>
            <a:ext cx="8686800" cy="5726805"/>
          </a:xfrm>
        </p:spPr>
      </p:pic>
    </p:spTree>
  </p:cSld>
  <p:clrMapOvr>
    <a:masterClrMapping/>
  </p:clrMapOvr>
  <p:transition xmlns:p14="http://schemas.microsoft.com/office/powerpoint/2010/main" spd="slow">
    <p:comb/>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926"/>
            <a:ext cx="8229600" cy="1060274"/>
          </a:xfrm>
        </p:spPr>
        <p:txBody>
          <a:bodyPr>
            <a:noAutofit/>
          </a:bodyPr>
          <a:lstStyle/>
          <a:p>
            <a:pPr algn="ctr"/>
            <a:r>
              <a:rPr lang="en-US" sz="3200" b="1"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The Legislative Branch (Congress)</a:t>
            </a:r>
            <a:br>
              <a:rPr lang="en-US" sz="3200" b="1"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3200" b="1"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and the Bureaucracy</a:t>
            </a:r>
            <a:endParaRPr lang="en-US" sz="3200" b="1" dirty="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0" y="1371600"/>
            <a:ext cx="9144000" cy="5486400"/>
          </a:xfrm>
        </p:spPr>
        <p:txBody>
          <a:bodyPr>
            <a:normAutofit lnSpcReduction="10000"/>
          </a:bodyPr>
          <a:lstStyle/>
          <a:p>
            <a:pPr lvl="0"/>
            <a:r>
              <a:rPr lang="en-US" sz="2400" dirty="0" smtClean="0">
                <a:latin typeface="Tahoma" pitchFamily="34" charset="0"/>
                <a:ea typeface="Tahoma" pitchFamily="34" charset="0"/>
                <a:cs typeface="Tahoma" pitchFamily="34" charset="0"/>
              </a:rPr>
              <a:t>creates, reorganizes,  and eliminates agencies (sometimes with Presidential input)</a:t>
            </a:r>
          </a:p>
          <a:p>
            <a:pPr lvl="0">
              <a:buNone/>
            </a:pPr>
            <a:endParaRPr lang="en-US" sz="1100" dirty="0" smtClean="0">
              <a:latin typeface="Tahoma" pitchFamily="34" charset="0"/>
              <a:ea typeface="Tahoma" pitchFamily="34" charset="0"/>
              <a:cs typeface="Tahoma" pitchFamily="34" charset="0"/>
            </a:endParaRPr>
          </a:p>
          <a:p>
            <a:pPr lvl="0"/>
            <a:r>
              <a:rPr lang="en-US" sz="2400" dirty="0" smtClean="0">
                <a:latin typeface="Tahoma" pitchFamily="34" charset="0"/>
                <a:ea typeface="Tahoma" pitchFamily="34" charset="0"/>
                <a:cs typeface="Tahoma" pitchFamily="34" charset="0"/>
              </a:rPr>
              <a:t>controls funds (appropriates money) for bureaucratic departments and agencies</a:t>
            </a:r>
          </a:p>
          <a:p>
            <a:pPr lvl="0">
              <a:buNone/>
            </a:pPr>
            <a:endParaRPr lang="en-US" sz="1100" dirty="0" smtClean="0">
              <a:latin typeface="Tahoma" pitchFamily="34" charset="0"/>
              <a:ea typeface="Tahoma" pitchFamily="34" charset="0"/>
              <a:cs typeface="Tahoma" pitchFamily="34" charset="0"/>
            </a:endParaRPr>
          </a:p>
          <a:p>
            <a:pPr lvl="0"/>
            <a:r>
              <a:rPr lang="en-US" sz="2400" dirty="0" smtClean="0">
                <a:latin typeface="Tahoma" pitchFamily="34" charset="0"/>
                <a:ea typeface="Tahoma" pitchFamily="34" charset="0"/>
                <a:cs typeface="Tahoma" pitchFamily="34" charset="0"/>
              </a:rPr>
              <a:t>executive agencies report to committees- committees work with bureaucracy for mutual support and favorable outcomes</a:t>
            </a:r>
          </a:p>
          <a:p>
            <a:pPr lvl="0">
              <a:buNone/>
            </a:pPr>
            <a:endParaRPr lang="en-US" sz="1100" dirty="0" smtClean="0">
              <a:latin typeface="Tahoma" pitchFamily="34" charset="0"/>
              <a:ea typeface="Tahoma" pitchFamily="34" charset="0"/>
              <a:cs typeface="Tahoma" pitchFamily="34" charset="0"/>
            </a:endParaRPr>
          </a:p>
          <a:p>
            <a:pPr lvl="0"/>
            <a:r>
              <a:rPr lang="en-US" sz="2400" dirty="0" smtClean="0">
                <a:latin typeface="Tahoma" pitchFamily="34" charset="0"/>
                <a:ea typeface="Tahoma" pitchFamily="34" charset="0"/>
                <a:cs typeface="Tahoma" pitchFamily="34" charset="0"/>
              </a:rPr>
              <a:t>gives jobs to different agencies- prevent single agency from being too powerful</a:t>
            </a:r>
          </a:p>
          <a:p>
            <a:pPr lvl="0">
              <a:buNone/>
            </a:pPr>
            <a:endParaRPr lang="en-US" sz="1100" dirty="0" smtClean="0">
              <a:latin typeface="Tahoma" pitchFamily="34" charset="0"/>
              <a:ea typeface="Tahoma" pitchFamily="34" charset="0"/>
              <a:cs typeface="Tahoma" pitchFamily="34" charset="0"/>
            </a:endParaRPr>
          </a:p>
          <a:p>
            <a:pPr lvl="0"/>
            <a:r>
              <a:rPr lang="en-US" sz="2400" dirty="0" smtClean="0">
                <a:latin typeface="Tahoma" pitchFamily="34" charset="0"/>
                <a:ea typeface="Tahoma" pitchFamily="34" charset="0"/>
                <a:cs typeface="Tahoma" pitchFamily="34" charset="0"/>
              </a:rPr>
              <a:t>holds hearings on agency abuses; impeaches “higher-ups”</a:t>
            </a:r>
          </a:p>
          <a:p>
            <a:pPr lvl="0">
              <a:buNone/>
            </a:pPr>
            <a:endParaRPr lang="en-US" sz="1100" dirty="0" smtClean="0">
              <a:latin typeface="Tahoma" pitchFamily="34" charset="0"/>
              <a:ea typeface="Tahoma" pitchFamily="34" charset="0"/>
              <a:cs typeface="Tahoma" pitchFamily="34" charset="0"/>
            </a:endParaRPr>
          </a:p>
          <a:p>
            <a:pPr lvl="0"/>
            <a:r>
              <a:rPr lang="en-US" sz="2400" dirty="0" smtClean="0">
                <a:latin typeface="Tahoma" pitchFamily="34" charset="0"/>
                <a:ea typeface="Tahoma" pitchFamily="34" charset="0"/>
                <a:cs typeface="Tahoma" pitchFamily="34" charset="0"/>
              </a:rPr>
              <a:t>writes legislation to restrict power/give power to an agency/department </a:t>
            </a:r>
          </a:p>
          <a:p>
            <a:endParaRPr lang="en-US" dirty="0" smtClean="0"/>
          </a:p>
          <a:p>
            <a:endParaRPr lang="en-US" dirty="0"/>
          </a:p>
        </p:txBody>
      </p:sp>
    </p:spTree>
  </p:cSld>
  <p:clrMapOvr>
    <a:masterClrMapping/>
  </p:clrMapOvr>
  <p:transition xmlns:p14="http://schemas.microsoft.com/office/powerpoint/2010/main" spd="slow">
    <p:comb/>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10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1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10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926"/>
            <a:ext cx="8229600" cy="1136474"/>
          </a:xfrm>
        </p:spPr>
        <p:txBody>
          <a:bodyPr>
            <a:noAutofit/>
          </a:bodyPr>
          <a:lstStyle/>
          <a:p>
            <a:pPr algn="ctr"/>
            <a:r>
              <a:rPr lang="en-US" sz="3200" b="1"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The Executive Branch (The President) and the Bureaucracy</a:t>
            </a:r>
            <a:endParaRPr lang="en-US" sz="3200" b="1" dirty="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0" y="1371600"/>
            <a:ext cx="9144000" cy="5486400"/>
          </a:xfrm>
        </p:spPr>
        <p:txBody>
          <a:bodyPr>
            <a:normAutofit fontScale="85000" lnSpcReduction="20000"/>
          </a:bodyPr>
          <a:lstStyle/>
          <a:p>
            <a:pPr lvl="0"/>
            <a:r>
              <a:rPr lang="en-US" dirty="0" smtClean="0">
                <a:latin typeface="Tahoma" pitchFamily="34" charset="0"/>
                <a:ea typeface="Tahoma" pitchFamily="34" charset="0"/>
                <a:cs typeface="Tahoma" pitchFamily="34" charset="0"/>
              </a:rPr>
              <a:t>appoints senior bureaucrats – Cabinet secretaries, agency heads, etc…</a:t>
            </a:r>
          </a:p>
          <a:p>
            <a:pPr lvl="0">
              <a:buNone/>
            </a:pPr>
            <a:endParaRPr lang="en-US" sz="1000" dirty="0" smtClean="0">
              <a:latin typeface="Tahoma" pitchFamily="34" charset="0"/>
              <a:ea typeface="Tahoma" pitchFamily="34" charset="0"/>
              <a:cs typeface="Tahoma" pitchFamily="34" charset="0"/>
            </a:endParaRPr>
          </a:p>
          <a:p>
            <a:pPr lvl="0"/>
            <a:r>
              <a:rPr lang="en-US" dirty="0" smtClean="0">
                <a:latin typeface="Tahoma" pitchFamily="34" charset="0"/>
                <a:ea typeface="Tahoma" pitchFamily="34" charset="0"/>
                <a:cs typeface="Tahoma" pitchFamily="34" charset="0"/>
              </a:rPr>
              <a:t>issues executive orders that must be obeyed; directs agencies to carry out specific actions/goals.</a:t>
            </a:r>
          </a:p>
          <a:p>
            <a:pPr lvl="0">
              <a:buNone/>
            </a:pPr>
            <a:endParaRPr lang="en-US" sz="900" dirty="0" smtClean="0">
              <a:latin typeface="Tahoma" pitchFamily="34" charset="0"/>
              <a:ea typeface="Tahoma" pitchFamily="34" charset="0"/>
              <a:cs typeface="Tahoma" pitchFamily="34" charset="0"/>
            </a:endParaRPr>
          </a:p>
          <a:p>
            <a:pPr lvl="0"/>
            <a:r>
              <a:rPr lang="en-US" dirty="0" smtClean="0">
                <a:latin typeface="Tahoma" pitchFamily="34" charset="0"/>
                <a:ea typeface="Tahoma" pitchFamily="34" charset="0"/>
                <a:cs typeface="Tahoma" pitchFamily="34" charset="0"/>
              </a:rPr>
              <a:t>controls agency’s budget through Office of Management and Budget </a:t>
            </a:r>
            <a:r>
              <a:rPr lang="en-US" smtClean="0">
                <a:latin typeface="Tahoma" pitchFamily="34" charset="0"/>
                <a:ea typeface="Tahoma" pitchFamily="34" charset="0"/>
                <a:cs typeface="Tahoma" pitchFamily="34" charset="0"/>
              </a:rPr>
              <a:t>(OMB). The </a:t>
            </a:r>
            <a:r>
              <a:rPr lang="en-US" dirty="0" smtClean="0">
                <a:latin typeface="Tahoma" pitchFamily="34" charset="0"/>
                <a:ea typeface="Tahoma" pitchFamily="34" charset="0"/>
                <a:cs typeface="Tahoma" pitchFamily="34" charset="0"/>
              </a:rPr>
              <a:t>OMB may cut or add to the budget of a particular agency.  Congress provides the appropriations ($$$).</a:t>
            </a:r>
          </a:p>
          <a:p>
            <a:pPr lvl="0"/>
            <a:endParaRPr lang="en-US" sz="1100" dirty="0" smtClean="0">
              <a:latin typeface="Tahoma" pitchFamily="34" charset="0"/>
              <a:ea typeface="Tahoma" pitchFamily="34" charset="0"/>
              <a:cs typeface="Tahoma" pitchFamily="34" charset="0"/>
            </a:endParaRPr>
          </a:p>
          <a:p>
            <a:pPr lvl="0"/>
            <a:r>
              <a:rPr lang="en-US" dirty="0" smtClean="0">
                <a:latin typeface="Tahoma" pitchFamily="34" charset="0"/>
                <a:ea typeface="Tahoma" pitchFamily="34" charset="0"/>
                <a:cs typeface="Tahoma" pitchFamily="34" charset="0"/>
              </a:rPr>
              <a:t>administrative reform- may combine/ reorganize agencies based on “need” (approval of Congress needed). May be subject to national emergency or crisis. Example- Department of Homeland Security.</a:t>
            </a:r>
          </a:p>
          <a:p>
            <a:pPr lvl="0">
              <a:buNone/>
            </a:pPr>
            <a:endParaRPr lang="en-US" sz="1100" dirty="0" smtClean="0">
              <a:latin typeface="Tahoma" pitchFamily="34" charset="0"/>
              <a:ea typeface="Tahoma" pitchFamily="34" charset="0"/>
              <a:cs typeface="Tahoma" pitchFamily="34" charset="0"/>
            </a:endParaRPr>
          </a:p>
          <a:p>
            <a:pPr lvl="0"/>
            <a:r>
              <a:rPr lang="en-US" i="1" dirty="0" smtClean="0">
                <a:latin typeface="Tahoma" pitchFamily="34" charset="0"/>
                <a:ea typeface="Tahoma" pitchFamily="34" charset="0"/>
                <a:cs typeface="Tahoma" pitchFamily="34" charset="0"/>
              </a:rPr>
              <a:t>presidential control has fluctuated over the years as not all presidents have the same interest in exercising executive leadership over the bureaucracy. </a:t>
            </a:r>
          </a:p>
          <a:p>
            <a:endParaRPr lang="en-US" dirty="0"/>
          </a:p>
        </p:txBody>
      </p:sp>
    </p:spTree>
  </p:cSld>
  <p:clrMapOvr>
    <a:masterClrMapping/>
  </p:clrMapOvr>
  <p:transition xmlns:p14="http://schemas.microsoft.com/office/powerpoint/2010/main" spd="slow">
    <p:comb/>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1000"/>
                                        <p:tgtEl>
                                          <p:spTgt spid="3">
                                            <p:txEl>
                                              <p:pRg st="6" end="6"/>
                                            </p:txEl>
                                          </p:spTgt>
                                        </p:tgtEl>
                                      </p:cBhvr>
                                    </p:animEffect>
                                  </p:childTnLst>
                                </p:cTn>
                              </p:par>
                              <p:par>
                                <p:cTn id="31" presetID="53"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p:cTn id="3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5"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Autofit/>
          </a:bodyPr>
          <a:lstStyle/>
          <a:p>
            <a:pPr algn="ctr"/>
            <a:r>
              <a:rPr lang="en-US" sz="3200" b="1"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The Judicial Branch (Supreme Court) and the Bureaucracy</a:t>
            </a:r>
            <a:endParaRPr lang="en-US" sz="3200" b="1" dirty="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0" y="1371600"/>
            <a:ext cx="9144000" cy="5486400"/>
          </a:xfrm>
        </p:spPr>
        <p:txBody>
          <a:bodyPr>
            <a:normAutofit fontScale="47500" lnSpcReduction="20000"/>
          </a:bodyPr>
          <a:lstStyle/>
          <a:p>
            <a:pPr lvl="0"/>
            <a:r>
              <a:rPr lang="en-US" sz="4600" u="sng" dirty="0" smtClean="0">
                <a:latin typeface="Tahoma" pitchFamily="34" charset="0"/>
                <a:ea typeface="Tahoma" pitchFamily="34" charset="0"/>
                <a:cs typeface="Tahoma" pitchFamily="34" charset="0"/>
              </a:rPr>
              <a:t>Role of the Supreme Court began in 1876</a:t>
            </a:r>
            <a:r>
              <a:rPr lang="en-US" sz="4600" dirty="0" smtClean="0">
                <a:latin typeface="Tahoma" pitchFamily="34" charset="0"/>
                <a:ea typeface="Tahoma" pitchFamily="34" charset="0"/>
                <a:cs typeface="Tahoma" pitchFamily="34" charset="0"/>
              </a:rPr>
              <a:t>…</a:t>
            </a:r>
          </a:p>
          <a:p>
            <a:pPr lvl="0">
              <a:buNone/>
            </a:pPr>
            <a:endParaRPr lang="en-US" sz="1500" dirty="0" smtClean="0">
              <a:latin typeface="Tahoma" pitchFamily="34" charset="0"/>
              <a:ea typeface="Tahoma" pitchFamily="34" charset="0"/>
              <a:cs typeface="Tahoma" pitchFamily="34" charset="0"/>
            </a:endParaRPr>
          </a:p>
          <a:p>
            <a:pPr lvl="0"/>
            <a:r>
              <a:rPr lang="en-US" sz="4600" i="1" u="sng" dirty="0" smtClean="0">
                <a:latin typeface="Tahoma" pitchFamily="34" charset="0"/>
                <a:ea typeface="Tahoma" pitchFamily="34" charset="0"/>
                <a:cs typeface="Tahoma" pitchFamily="34" charset="0"/>
              </a:rPr>
              <a:t>Munn v. Illinois</a:t>
            </a:r>
            <a:r>
              <a:rPr lang="en-US" sz="4600" i="1" dirty="0" smtClean="0">
                <a:latin typeface="Tahoma" pitchFamily="34" charset="0"/>
                <a:ea typeface="Tahoma" pitchFamily="34" charset="0"/>
                <a:cs typeface="Tahoma" pitchFamily="34" charset="0"/>
              </a:rPr>
              <a:t>: </a:t>
            </a:r>
            <a:r>
              <a:rPr lang="en-US" sz="4600" dirty="0" smtClean="0">
                <a:latin typeface="Tahoma" pitchFamily="34" charset="0"/>
                <a:ea typeface="Tahoma" pitchFamily="34" charset="0"/>
                <a:cs typeface="Tahoma" pitchFamily="34" charset="0"/>
              </a:rPr>
              <a:t>Supreme Court upheld Granger laws, establishing constitutional principle of public regulation of private businesses involved in serving public interest. </a:t>
            </a:r>
          </a:p>
          <a:p>
            <a:pPr lvl="0"/>
            <a:r>
              <a:rPr lang="en-US" sz="4600" u="sng" dirty="0" smtClean="0">
                <a:latin typeface="Tahoma" pitchFamily="34" charset="0"/>
                <a:ea typeface="Tahoma" pitchFamily="34" charset="0"/>
                <a:cs typeface="Tahoma" pitchFamily="34" charset="0"/>
              </a:rPr>
              <a:t>Progressive Era</a:t>
            </a:r>
            <a:r>
              <a:rPr lang="en-US" sz="4600" dirty="0" smtClean="0">
                <a:latin typeface="Tahoma" pitchFamily="34" charset="0"/>
                <a:ea typeface="Tahoma" pitchFamily="34" charset="0"/>
                <a:cs typeface="Tahoma" pitchFamily="34" charset="0"/>
              </a:rPr>
              <a:t> also increased regulation of business &amp; gov’t entities. </a:t>
            </a:r>
          </a:p>
          <a:p>
            <a:pPr lvl="0">
              <a:buNone/>
            </a:pPr>
            <a:endParaRPr lang="en-US" sz="1600" dirty="0" smtClean="0">
              <a:latin typeface="Tahoma" pitchFamily="34" charset="0"/>
              <a:ea typeface="Tahoma" pitchFamily="34" charset="0"/>
              <a:cs typeface="Tahoma" pitchFamily="34" charset="0"/>
            </a:endParaRPr>
          </a:p>
          <a:p>
            <a:pPr lvl="0"/>
            <a:r>
              <a:rPr lang="en-US" sz="4000" u="sng" dirty="0" smtClean="0">
                <a:latin typeface="Tahoma" pitchFamily="34" charset="0"/>
                <a:ea typeface="Tahoma" pitchFamily="34" charset="0"/>
                <a:cs typeface="Tahoma" pitchFamily="34" charset="0"/>
              </a:rPr>
              <a:t>What if an agency is not upholding its responsibilities</a:t>
            </a:r>
            <a:r>
              <a:rPr lang="en-US" sz="4000" dirty="0" smtClean="0">
                <a:latin typeface="Tahoma" pitchFamily="34" charset="0"/>
                <a:ea typeface="Tahoma" pitchFamily="34" charset="0"/>
                <a:cs typeface="Tahoma" pitchFamily="34" charset="0"/>
              </a:rPr>
              <a:t>?</a:t>
            </a:r>
          </a:p>
          <a:p>
            <a:pPr lvl="0"/>
            <a:r>
              <a:rPr lang="en-US" sz="4600" i="1" u="sng" dirty="0" smtClean="0">
                <a:latin typeface="Tahoma" pitchFamily="34" charset="0"/>
                <a:ea typeface="Tahoma" pitchFamily="34" charset="0"/>
                <a:cs typeface="Tahoma" pitchFamily="34" charset="0"/>
              </a:rPr>
              <a:t>Massachusetts  v. EPA </a:t>
            </a:r>
            <a:r>
              <a:rPr lang="en-US" sz="4600" dirty="0" smtClean="0">
                <a:latin typeface="Tahoma" pitchFamily="34" charset="0"/>
                <a:ea typeface="Tahoma" pitchFamily="34" charset="0"/>
                <a:cs typeface="Tahoma" pitchFamily="34" charset="0"/>
              </a:rPr>
              <a:t>(2008) the role of the EPA in regard to regulating greenhouse gases and global warming. Ten states petitioned the EPA to regulate carbon dioxide emissions. The EPA consistently rejected putting caps on emissions.</a:t>
            </a:r>
          </a:p>
          <a:p>
            <a:pPr lvl="0">
              <a:buNone/>
            </a:pPr>
            <a:endParaRPr lang="en-US" sz="1500" dirty="0" smtClean="0">
              <a:latin typeface="Tahoma" pitchFamily="34" charset="0"/>
              <a:ea typeface="Tahoma" pitchFamily="34" charset="0"/>
              <a:cs typeface="Tahoma" pitchFamily="34" charset="0"/>
            </a:endParaRPr>
          </a:p>
          <a:p>
            <a:pPr lvl="0"/>
            <a:r>
              <a:rPr lang="en-US" sz="4600" u="sng" dirty="0" smtClean="0">
                <a:latin typeface="Tahoma" pitchFamily="34" charset="0"/>
                <a:ea typeface="Tahoma" pitchFamily="34" charset="0"/>
                <a:cs typeface="Tahoma" pitchFamily="34" charset="0"/>
              </a:rPr>
              <a:t>Ruling:</a:t>
            </a:r>
            <a:r>
              <a:rPr lang="en-US" sz="4600" dirty="0" smtClean="0">
                <a:latin typeface="Tahoma" pitchFamily="34" charset="0"/>
                <a:ea typeface="Tahoma" pitchFamily="34" charset="0"/>
                <a:cs typeface="Tahoma" pitchFamily="34" charset="0"/>
              </a:rPr>
              <a:t> In 5-4 decision, EPA was responsible to issue emission standards for automobiles under Clean Air Act because greenhouse gases are “air pollutant agents”.</a:t>
            </a:r>
          </a:p>
          <a:p>
            <a:pPr lvl="0">
              <a:buNone/>
            </a:pPr>
            <a:endParaRPr lang="en-US" sz="1300" dirty="0" smtClean="0">
              <a:latin typeface="Tahoma" pitchFamily="34" charset="0"/>
              <a:ea typeface="Tahoma" pitchFamily="34" charset="0"/>
              <a:cs typeface="Tahoma" pitchFamily="34" charset="0"/>
            </a:endParaRPr>
          </a:p>
          <a:p>
            <a:pPr lvl="0"/>
            <a:r>
              <a:rPr lang="en-US" sz="4200" dirty="0" smtClean="0">
                <a:latin typeface="Tahoma" pitchFamily="34" charset="0"/>
                <a:ea typeface="Tahoma" pitchFamily="34" charset="0"/>
                <a:cs typeface="Tahoma" pitchFamily="34" charset="0"/>
              </a:rPr>
              <a:t>Hence, the Supreme Court has a role in determining agency responsibilities.</a:t>
            </a:r>
          </a:p>
          <a:p>
            <a:endParaRPr lang="en-US" dirty="0">
              <a:latin typeface="Tahoma" pitchFamily="34" charset="0"/>
              <a:ea typeface="Tahoma" pitchFamily="34" charset="0"/>
              <a:cs typeface="Tahoma" pitchFamily="34" charset="0"/>
            </a:endParaRPr>
          </a:p>
        </p:txBody>
      </p:sp>
    </p:spTree>
  </p:cSld>
  <p:clrMapOvr>
    <a:masterClrMapping/>
  </p:clrMapOvr>
  <p:transition xmlns:p14="http://schemas.microsoft.com/office/powerpoint/2010/main" spd="slow">
    <p:comb/>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5" dur="10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 calcmode="lin" valueType="num">
                                      <p:cBhvr>
                                        <p:cTn id="40"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2" dur="1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p:cTn id="47"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9"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en-US" sz="3600" b="1"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The Iron Triangle: </a:t>
            </a:r>
            <a:br>
              <a:rPr lang="en-US" sz="3600" b="1"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3600" b="1"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What is it?</a:t>
            </a:r>
            <a:endParaRPr lang="en-US" sz="3600" b="1" dirty="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0" y="1371600"/>
            <a:ext cx="9144000" cy="5486400"/>
          </a:xfrm>
        </p:spPr>
        <p:txBody>
          <a:bodyPr>
            <a:normAutofit lnSpcReduction="10000"/>
          </a:bodyPr>
          <a:lstStyle/>
          <a:p>
            <a:pPr>
              <a:buNone/>
            </a:pPr>
            <a:r>
              <a:rPr lang="en-US" sz="2600" b="1" dirty="0" smtClean="0">
                <a:latin typeface="Tahoma" pitchFamily="34" charset="0"/>
                <a:ea typeface="Tahoma" pitchFamily="34" charset="0"/>
                <a:cs typeface="Tahoma" pitchFamily="34" charset="0"/>
                <a:sym typeface="Wingdings"/>
              </a:rPr>
              <a:t> </a:t>
            </a:r>
            <a:r>
              <a:rPr lang="en-US" sz="2500" dirty="0" smtClean="0">
                <a:latin typeface="Tahoma" pitchFamily="34" charset="0"/>
                <a:ea typeface="Tahoma" pitchFamily="34" charset="0"/>
                <a:cs typeface="Tahoma" pitchFamily="34" charset="0"/>
                <a:sym typeface="Wingdings"/>
              </a:rPr>
              <a:t>The term </a:t>
            </a:r>
            <a:r>
              <a:rPr lang="en-US" sz="2500" dirty="0" smtClean="0">
                <a:latin typeface="Tahoma" pitchFamily="34" charset="0"/>
                <a:ea typeface="Tahoma" pitchFamily="34" charset="0"/>
                <a:cs typeface="Tahoma" pitchFamily="34" charset="0"/>
              </a:rPr>
              <a:t>used by political scientists to describe the policy-making relationship between Congress (committees), the bureaucracy, and interest groups.</a:t>
            </a:r>
          </a:p>
          <a:p>
            <a:pPr>
              <a:buNone/>
            </a:pPr>
            <a:endParaRPr lang="en-US" sz="1100" dirty="0" smtClean="0">
              <a:latin typeface="Tahoma" pitchFamily="34" charset="0"/>
              <a:ea typeface="Tahoma" pitchFamily="34" charset="0"/>
              <a:cs typeface="Tahoma" pitchFamily="34" charset="0"/>
            </a:endParaRPr>
          </a:p>
          <a:p>
            <a:pPr>
              <a:buFont typeface="Wingdings"/>
              <a:buChar char=""/>
            </a:pPr>
            <a:r>
              <a:rPr lang="en-US" sz="2500" u="sng" dirty="0" smtClean="0">
                <a:latin typeface="Tahoma" pitchFamily="34" charset="0"/>
                <a:ea typeface="Tahoma" pitchFamily="34" charset="0"/>
                <a:cs typeface="Tahoma" pitchFamily="34" charset="0"/>
                <a:sym typeface="Wingdings"/>
              </a:rPr>
              <a:t>The R</a:t>
            </a:r>
            <a:r>
              <a:rPr lang="en-US" sz="2500" u="sng" dirty="0" smtClean="0">
                <a:latin typeface="Tahoma" pitchFamily="34" charset="0"/>
                <a:ea typeface="Tahoma" pitchFamily="34" charset="0"/>
                <a:cs typeface="Tahoma" pitchFamily="34" charset="0"/>
              </a:rPr>
              <a:t>esult</a:t>
            </a:r>
            <a:r>
              <a:rPr lang="en-US" sz="2500" dirty="0" smtClean="0">
                <a:latin typeface="Tahoma" pitchFamily="34" charset="0"/>
                <a:ea typeface="Tahoma" pitchFamily="34" charset="0"/>
                <a:cs typeface="Tahoma" pitchFamily="34" charset="0"/>
              </a:rPr>
              <a:t>: an alliance sometimes called a “sub government” because of its durability and power to determine policy.</a:t>
            </a:r>
          </a:p>
          <a:p>
            <a:pPr>
              <a:buNone/>
            </a:pPr>
            <a:endParaRPr lang="en-US" sz="900" dirty="0" smtClean="0">
              <a:latin typeface="Tahoma" pitchFamily="34" charset="0"/>
              <a:ea typeface="Tahoma" pitchFamily="34" charset="0"/>
              <a:cs typeface="Tahoma" pitchFamily="34" charset="0"/>
            </a:endParaRPr>
          </a:p>
          <a:p>
            <a:r>
              <a:rPr lang="en-US" sz="2500" u="sng" dirty="0" smtClean="0">
                <a:latin typeface="Tahoma" pitchFamily="34" charset="0"/>
                <a:ea typeface="Tahoma" pitchFamily="34" charset="0"/>
                <a:cs typeface="Tahoma" pitchFamily="34" charset="0"/>
              </a:rPr>
              <a:t>Assumptions</a:t>
            </a:r>
            <a:r>
              <a:rPr lang="en-US" sz="2500" dirty="0" smtClean="0">
                <a:latin typeface="Tahoma" pitchFamily="34" charset="0"/>
                <a:ea typeface="Tahoma" pitchFamily="34" charset="0"/>
                <a:cs typeface="Tahoma" pitchFamily="34" charset="0"/>
              </a:rPr>
              <a:t>:</a:t>
            </a:r>
          </a:p>
          <a:p>
            <a:r>
              <a:rPr lang="en-US" sz="2500" dirty="0" smtClean="0">
                <a:latin typeface="Tahoma" pitchFamily="34" charset="0"/>
                <a:ea typeface="Tahoma" pitchFamily="34" charset="0"/>
                <a:cs typeface="Tahoma" pitchFamily="34" charset="0"/>
              </a:rPr>
              <a:t>Bureaucratic agencies, as political entities, seek to create and consolidate their own power base. Hence, the power of an agency is determined by its constituency, not by its consumers.</a:t>
            </a:r>
          </a:p>
          <a:p>
            <a:pPr>
              <a:buNone/>
            </a:pPr>
            <a:endParaRPr lang="en-US" sz="1100" dirty="0" smtClean="0">
              <a:latin typeface="Tahoma" pitchFamily="34" charset="0"/>
              <a:ea typeface="Tahoma" pitchFamily="34" charset="0"/>
              <a:cs typeface="Tahoma" pitchFamily="34" charset="0"/>
            </a:endParaRPr>
          </a:p>
          <a:p>
            <a:r>
              <a:rPr lang="en-US" sz="2500" dirty="0" smtClean="0">
                <a:latin typeface="Tahoma" pitchFamily="34" charset="0"/>
                <a:ea typeface="Tahoma" pitchFamily="34" charset="0"/>
                <a:cs typeface="Tahoma" pitchFamily="34" charset="0"/>
              </a:rPr>
              <a:t> By aligning itself with selected constituencies, an agency may affect policy outcomes. </a:t>
            </a:r>
          </a:p>
          <a:p>
            <a:pPr>
              <a:buFont typeface="Wingdings"/>
              <a:buChar char=""/>
            </a:pPr>
            <a:endParaRPr lang="en-US" sz="2600" b="1" dirty="0" smtClean="0">
              <a:latin typeface="Tahoma" pitchFamily="34" charset="0"/>
              <a:ea typeface="Tahoma" pitchFamily="34" charset="0"/>
              <a:cs typeface="Tahoma" pitchFamily="34" charset="0"/>
            </a:endParaRPr>
          </a:p>
          <a:p>
            <a:endParaRPr lang="en-US" dirty="0"/>
          </a:p>
        </p:txBody>
      </p:sp>
      <p:pic>
        <p:nvPicPr>
          <p:cNvPr id="4" name="Content Placeholder 8" descr="iron_triangle_md.jpg"/>
          <p:cNvPicPr>
            <a:picLocks noChangeAspect="1"/>
          </p:cNvPicPr>
          <p:nvPr/>
        </p:nvPicPr>
        <p:blipFill>
          <a:blip r:embed="rId2" cstate="print"/>
          <a:stretch>
            <a:fillRect/>
          </a:stretch>
        </p:blipFill>
        <p:spPr>
          <a:xfrm>
            <a:off x="609600" y="0"/>
            <a:ext cx="7848600" cy="6795235"/>
          </a:xfrm>
          <a:prstGeom prst="rect">
            <a:avLst/>
          </a:prstGeom>
        </p:spPr>
      </p:pic>
    </p:spTree>
  </p:cSld>
  <p:clrMapOvr>
    <a:masterClrMapping/>
  </p:clrMapOvr>
  <p:transition xmlns:p14="http://schemas.microsoft.com/office/powerpoint/2010/main" spd="slow">
    <p:comb/>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1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1" dur="1000"/>
                                        <p:tgtEl>
                                          <p:spTgt spid="3">
                                            <p:txEl>
                                              <p:pRg st="4" end="4"/>
                                            </p:txEl>
                                          </p:spTgt>
                                        </p:tgtEl>
                                      </p:cBhvr>
                                    </p:animEffect>
                                  </p:childTnLst>
                                </p:cTn>
                              </p:par>
                              <p:par>
                                <p:cTn id="22" presetID="53"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p:cTn id="24"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6" dur="1000"/>
                                        <p:tgtEl>
                                          <p:spTgt spid="3">
                                            <p:txEl>
                                              <p:pRg st="5" end="5"/>
                                            </p:txEl>
                                          </p:spTgt>
                                        </p:tgtEl>
                                      </p:cBhvr>
                                    </p:animEffect>
                                  </p:childTnLst>
                                </p:cTn>
                              </p:par>
                              <p:par>
                                <p:cTn id="27" presetID="53"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p:cTn id="2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1" dur="10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dissolve">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xit" presetSubtype="0" fill="hold" nodeType="clickEffect">
                                  <p:stCondLst>
                                    <p:cond delay="0"/>
                                  </p:stCondLst>
                                  <p:childTnLst>
                                    <p:animEffect transition="out" filter="dissolve">
                                      <p:cBhvr>
                                        <p:cTn id="40" dur="500"/>
                                        <p:tgtEl>
                                          <p:spTgt spid="4"/>
                                        </p:tgtEl>
                                      </p:cBhvr>
                                    </p:animEffect>
                                    <p:set>
                                      <p:cBhvr>
                                        <p:cTn id="41"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b="1"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Iron Triangle: The Three Corners</a:t>
            </a:r>
            <a:endParaRPr lang="en-US" b="1" dirty="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5" name="Content Placeholder 4"/>
          <p:cNvSpPr>
            <a:spLocks noGrp="1"/>
          </p:cNvSpPr>
          <p:nvPr>
            <p:ph sz="quarter" idx="1"/>
          </p:nvPr>
        </p:nvSpPr>
        <p:spPr>
          <a:xfrm>
            <a:off x="0" y="1371600"/>
            <a:ext cx="9144000" cy="5486400"/>
          </a:xfrm>
        </p:spPr>
        <p:txBody>
          <a:bodyPr>
            <a:normAutofit/>
          </a:bodyPr>
          <a:lstStyle/>
          <a:p>
            <a:r>
              <a:rPr lang="en-US" sz="2400" u="sng" dirty="0" smtClean="0">
                <a:latin typeface="Tahoma" pitchFamily="34" charset="0"/>
                <a:ea typeface="Tahoma" pitchFamily="34" charset="0"/>
                <a:cs typeface="Tahoma" pitchFamily="34" charset="0"/>
              </a:rPr>
              <a:t>Interest Groups</a:t>
            </a:r>
            <a:r>
              <a:rPr lang="en-US" sz="2400" dirty="0" smtClean="0">
                <a:latin typeface="Tahoma" pitchFamily="34" charset="0"/>
                <a:ea typeface="Tahoma" pitchFamily="34" charset="0"/>
                <a:cs typeface="Tahoma" pitchFamily="34" charset="0"/>
              </a:rPr>
              <a:t>: Interest groups often attempt to influence Congressional votes in their favor and can sufficiently influence the re-election of a member of Congress in return for supporting their programs.</a:t>
            </a:r>
          </a:p>
          <a:p>
            <a:pPr>
              <a:buNone/>
            </a:pPr>
            <a:endParaRPr lang="en-US" sz="1000" dirty="0" smtClean="0">
              <a:latin typeface="Tahoma" pitchFamily="34" charset="0"/>
              <a:ea typeface="Tahoma" pitchFamily="34" charset="0"/>
              <a:cs typeface="Tahoma" pitchFamily="34" charset="0"/>
            </a:endParaRPr>
          </a:p>
          <a:p>
            <a:r>
              <a:rPr lang="en-US" sz="2400" u="sng" dirty="0" smtClean="0">
                <a:latin typeface="Tahoma" pitchFamily="34" charset="0"/>
                <a:ea typeface="Tahoma" pitchFamily="34" charset="0"/>
                <a:cs typeface="Tahoma" pitchFamily="34" charset="0"/>
              </a:rPr>
              <a:t>Congress</a:t>
            </a:r>
            <a:r>
              <a:rPr lang="en-US" sz="2400" dirty="0" smtClean="0">
                <a:latin typeface="Tahoma" pitchFamily="34" charset="0"/>
                <a:ea typeface="Tahoma" pitchFamily="34" charset="0"/>
                <a:cs typeface="Tahoma" pitchFamily="34" charset="0"/>
              </a:rPr>
              <a:t>: Members of Congress align themselves with a constituency for political and electoral support. Often times, in turn, these congressional members support legislation that advances the interest group's agenda. </a:t>
            </a:r>
          </a:p>
          <a:p>
            <a:pPr>
              <a:buNone/>
            </a:pPr>
            <a:endParaRPr lang="en-US" sz="1000" dirty="0" smtClean="0">
              <a:latin typeface="Tahoma" pitchFamily="34" charset="0"/>
              <a:ea typeface="Tahoma" pitchFamily="34" charset="0"/>
              <a:cs typeface="Tahoma" pitchFamily="34" charset="0"/>
            </a:endParaRPr>
          </a:p>
          <a:p>
            <a:r>
              <a:rPr lang="en-US" sz="2400" u="sng" dirty="0" smtClean="0">
                <a:latin typeface="Tahoma" pitchFamily="34" charset="0"/>
                <a:ea typeface="Tahoma" pitchFamily="34" charset="0"/>
                <a:cs typeface="Tahoma" pitchFamily="34" charset="0"/>
              </a:rPr>
              <a:t>The Bureaucracy</a:t>
            </a:r>
            <a:r>
              <a:rPr lang="en-US" sz="2400" dirty="0" smtClean="0">
                <a:latin typeface="Tahoma" pitchFamily="34" charset="0"/>
                <a:ea typeface="Tahoma" pitchFamily="34" charset="0"/>
                <a:cs typeface="Tahoma" pitchFamily="34" charset="0"/>
              </a:rPr>
              <a:t>: Bureaucrats are often pressured by powerful interest groups that their agency is designated to regulate.</a:t>
            </a:r>
          </a:p>
          <a:p>
            <a:endParaRPr lang="en-US" dirty="0"/>
          </a:p>
        </p:txBody>
      </p:sp>
    </p:spTree>
  </p:cSld>
  <p:clrMapOvr>
    <a:masterClrMapping/>
  </p:clrMapOvr>
  <p:transition xmlns:p14="http://schemas.microsoft.com/office/powerpoint/2010/main" spd="slow">
    <p:comb/>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10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b="1"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Issue Networks</a:t>
            </a:r>
            <a:endParaRPr lang="en-US" b="1" dirty="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0" y="1371600"/>
            <a:ext cx="9144000" cy="5486400"/>
          </a:xfrm>
        </p:spPr>
        <p:txBody>
          <a:bodyPr>
            <a:normAutofit fontScale="92500" lnSpcReduction="10000"/>
          </a:bodyPr>
          <a:lstStyle/>
          <a:p>
            <a:r>
              <a:rPr lang="en-US" dirty="0" smtClean="0">
                <a:latin typeface="Tahoma" pitchFamily="34" charset="0"/>
                <a:ea typeface="Tahoma" pitchFamily="34" charset="0"/>
                <a:cs typeface="Tahoma" pitchFamily="34" charset="0"/>
              </a:rPr>
              <a:t>An “</a:t>
            </a:r>
            <a:r>
              <a:rPr lang="en-US" u="sng" dirty="0" smtClean="0">
                <a:latin typeface="Tahoma" pitchFamily="34" charset="0"/>
                <a:ea typeface="Tahoma" pitchFamily="34" charset="0"/>
                <a:cs typeface="Tahoma" pitchFamily="34" charset="0"/>
              </a:rPr>
              <a:t>issue network</a:t>
            </a:r>
            <a:r>
              <a:rPr lang="en-US" dirty="0" smtClean="0">
                <a:latin typeface="Tahoma" pitchFamily="34" charset="0"/>
                <a:ea typeface="Tahoma" pitchFamily="34" charset="0"/>
                <a:cs typeface="Tahoma" pitchFamily="34" charset="0"/>
              </a:rPr>
              <a:t>” is an alliance of various interest groups and individuals who unite to promote a single issue in gov’t policy. They push for a change in policy within the government bureaucracy. </a:t>
            </a:r>
          </a:p>
          <a:p>
            <a:pPr>
              <a:buNone/>
            </a:pPr>
            <a:endParaRPr lang="en-US" sz="1100" dirty="0" smtClean="0">
              <a:latin typeface="Tahoma" pitchFamily="34" charset="0"/>
              <a:ea typeface="Tahoma" pitchFamily="34" charset="0"/>
              <a:cs typeface="Tahoma" pitchFamily="34" charset="0"/>
            </a:endParaRPr>
          </a:p>
          <a:p>
            <a:r>
              <a:rPr lang="en-US" u="sng" dirty="0" smtClean="0">
                <a:latin typeface="Tahoma" pitchFamily="34" charset="0"/>
                <a:ea typeface="Tahoma" pitchFamily="34" charset="0"/>
                <a:cs typeface="Tahoma" pitchFamily="34" charset="0"/>
              </a:rPr>
              <a:t>Example</a:t>
            </a:r>
            <a:r>
              <a:rPr lang="en-US" dirty="0" smtClean="0">
                <a:latin typeface="Tahoma" pitchFamily="34" charset="0"/>
                <a:ea typeface="Tahoma" pitchFamily="34" charset="0"/>
                <a:cs typeface="Tahoma" pitchFamily="34" charset="0"/>
              </a:rPr>
              <a:t>: network of environmental groups and individuals who push for more environmental regulation in government policy.</a:t>
            </a:r>
            <a:r>
              <a:rPr lang="en-US" i="1" dirty="0" smtClean="0">
                <a:latin typeface="Tahoma" pitchFamily="34" charset="0"/>
                <a:ea typeface="Tahoma" pitchFamily="34" charset="0"/>
                <a:cs typeface="Tahoma" pitchFamily="34" charset="0"/>
              </a:rPr>
              <a:t> </a:t>
            </a:r>
            <a:endParaRPr lang="en-US" dirty="0" smtClean="0">
              <a:latin typeface="Tahoma" pitchFamily="34" charset="0"/>
              <a:ea typeface="Tahoma" pitchFamily="34" charset="0"/>
              <a:cs typeface="Tahoma" pitchFamily="34" charset="0"/>
            </a:endParaRPr>
          </a:p>
          <a:p>
            <a:pPr>
              <a:buNone/>
            </a:pPr>
            <a:endParaRPr lang="en-US" sz="1100" dirty="0" smtClean="0">
              <a:latin typeface="Tahoma" pitchFamily="34" charset="0"/>
              <a:ea typeface="Tahoma" pitchFamily="34" charset="0"/>
              <a:cs typeface="Tahoma" pitchFamily="34" charset="0"/>
            </a:endParaRPr>
          </a:p>
          <a:p>
            <a:r>
              <a:rPr lang="en-US" u="sng" dirty="0" smtClean="0">
                <a:latin typeface="Tahoma" pitchFamily="34" charset="0"/>
                <a:ea typeface="Tahoma" pitchFamily="34" charset="0"/>
                <a:cs typeface="Tahoma" pitchFamily="34" charset="0"/>
              </a:rPr>
              <a:t>Who makes up an issue network</a:t>
            </a:r>
            <a:r>
              <a:rPr lang="en-US" dirty="0" smtClean="0">
                <a:latin typeface="Tahoma" pitchFamily="34" charset="0"/>
                <a:ea typeface="Tahoma" pitchFamily="34" charset="0"/>
                <a:cs typeface="Tahoma" pitchFamily="34" charset="0"/>
              </a:rPr>
              <a:t>? political executives, career bureaucrats, management/policy consultants, academic researchers, universities, journalists, members of the media, White House aides, etc…</a:t>
            </a:r>
          </a:p>
          <a:p>
            <a:pPr>
              <a:buNone/>
            </a:pPr>
            <a:r>
              <a:rPr lang="en-US" dirty="0" smtClean="0"/>
              <a:t> </a:t>
            </a:r>
          </a:p>
          <a:p>
            <a:endParaRPr lang="en-US" dirty="0"/>
          </a:p>
        </p:txBody>
      </p:sp>
    </p:spTree>
  </p:cSld>
  <p:clrMapOvr>
    <a:masterClrMapping/>
  </p:clrMapOvr>
  <p:transition xmlns:p14="http://schemas.microsoft.com/office/powerpoint/2010/main" spd="slow">
    <p:comb/>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1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752600"/>
          </a:xfrm>
        </p:spPr>
        <p:txBody>
          <a:bodyPr>
            <a:normAutofit/>
          </a:bodyPr>
          <a:lstStyle/>
          <a:p>
            <a:pPr algn="ctr"/>
            <a:r>
              <a:rPr lang="en-US" sz="3200" b="1"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Differences Between </a:t>
            </a:r>
            <a:br>
              <a:rPr lang="en-US" sz="3200" b="1"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3200" b="1"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Iron Triangles and Issue Networks</a:t>
            </a:r>
            <a:r>
              <a:rPr lang="en-US" dirty="0" smtClean="0"/>
              <a:t/>
            </a:r>
            <a:br>
              <a:rPr lang="en-US" dirty="0" smtClean="0"/>
            </a:br>
            <a:endParaRPr lang="en-US" dirty="0"/>
          </a:p>
        </p:txBody>
      </p:sp>
      <p:sp>
        <p:nvSpPr>
          <p:cNvPr id="3" name="Content Placeholder 2"/>
          <p:cNvSpPr>
            <a:spLocks noGrp="1"/>
          </p:cNvSpPr>
          <p:nvPr>
            <p:ph sz="quarter" idx="1"/>
          </p:nvPr>
        </p:nvSpPr>
        <p:spPr>
          <a:xfrm>
            <a:off x="0" y="1371600"/>
            <a:ext cx="9144000" cy="5486400"/>
          </a:xfrm>
        </p:spPr>
        <p:txBody>
          <a:bodyPr/>
          <a:lstStyle/>
          <a:p>
            <a:r>
              <a:rPr lang="en-US" dirty="0" smtClean="0">
                <a:latin typeface="Tahoma" pitchFamily="34" charset="0"/>
                <a:ea typeface="Tahoma" pitchFamily="34" charset="0"/>
                <a:cs typeface="Tahoma" pitchFamily="34" charset="0"/>
              </a:rPr>
              <a:t>Iron triangles are mutually beneficial relationships between interest groups, private businesses and corporations, congressional oversight committees, and federal agencies. </a:t>
            </a:r>
          </a:p>
          <a:p>
            <a:pPr>
              <a:buNone/>
            </a:pPr>
            <a:endParaRPr lang="en-US" sz="1000" dirty="0" smtClean="0">
              <a:latin typeface="Tahoma" pitchFamily="34" charset="0"/>
              <a:ea typeface="Tahoma" pitchFamily="34" charset="0"/>
              <a:cs typeface="Tahoma" pitchFamily="34" charset="0"/>
            </a:endParaRPr>
          </a:p>
          <a:p>
            <a:r>
              <a:rPr lang="en-US" dirty="0" smtClean="0">
                <a:latin typeface="Tahoma" pitchFamily="34" charset="0"/>
                <a:ea typeface="Tahoma" pitchFamily="34" charset="0"/>
                <a:cs typeface="Tahoma" pitchFamily="34" charset="0"/>
              </a:rPr>
              <a:t>Iron Triangle relationships seek only to benefit those involved at the expense of the constituencies that Congress and the Federal bureaucracy are supposed to represent, the general public.</a:t>
            </a:r>
          </a:p>
          <a:p>
            <a:endParaRPr lang="en-US" dirty="0"/>
          </a:p>
        </p:txBody>
      </p:sp>
    </p:spTree>
  </p:cSld>
  <p:clrMapOvr>
    <a:masterClrMapping/>
  </p:clrMapOvr>
  <p:transition xmlns:p14="http://schemas.microsoft.com/office/powerpoint/2010/main" spd="slow">
    <p:comb/>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rrency">
  <a:themeElements>
    <a:clrScheme name="Currency">
      <a:dk1>
        <a:sysClr val="windowText" lastClr="000000"/>
      </a:dk1>
      <a:lt1>
        <a:sysClr val="window" lastClr="FFFFFF"/>
      </a:lt1>
      <a:dk2>
        <a:srgbClr val="4A606E"/>
      </a:dk2>
      <a:lt2>
        <a:srgbClr val="D1E1E3"/>
      </a:lt2>
      <a:accent1>
        <a:srgbClr val="79B5B0"/>
      </a:accent1>
      <a:accent2>
        <a:srgbClr val="B4BC4C"/>
      </a:accent2>
      <a:accent3>
        <a:srgbClr val="B77851"/>
      </a:accent3>
      <a:accent4>
        <a:srgbClr val="776A5B"/>
      </a:accent4>
      <a:accent5>
        <a:srgbClr val="B6AD76"/>
      </a:accent5>
      <a:accent6>
        <a:srgbClr val="95AEB1"/>
      </a:accent6>
      <a:hlink>
        <a:srgbClr val="3ECCED"/>
      </a:hlink>
      <a:folHlink>
        <a:srgbClr val="2C6C93"/>
      </a:folHlink>
    </a:clrScheme>
    <a:fontScheme name="Currency">
      <a:majorFont>
        <a:latin typeface="Constantia"/>
        <a:ea typeface=""/>
        <a:cs typeface=""/>
        <a:font script="Jpan" typeface="HGS明朝E"/>
        <a:font script="Hang" typeface="맑은 고딕"/>
        <a:font script="Hans" typeface="华文楷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S明朝E"/>
        <a:font script="Hang" typeface="맑은 고딕"/>
        <a:font script="Hans" typeface="华文楷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rrency">
      <a:fillStyleLst>
        <a:solidFill>
          <a:schemeClr val="phClr"/>
        </a:solidFill>
        <a:gradFill rotWithShape="1">
          <a:gsLst>
            <a:gs pos="0">
              <a:schemeClr val="phClr">
                <a:tint val="80000"/>
                <a:satMod val="110000"/>
              </a:schemeClr>
            </a:gs>
            <a:gs pos="47500">
              <a:schemeClr val="phClr">
                <a:tint val="35000"/>
                <a:satMod val="110000"/>
              </a:schemeClr>
            </a:gs>
            <a:gs pos="58500">
              <a:schemeClr val="phClr">
                <a:tint val="35000"/>
                <a:satMod val="110000"/>
              </a:schemeClr>
            </a:gs>
            <a:gs pos="100000">
              <a:schemeClr val="phClr">
                <a:tint val="80000"/>
                <a:satMod val="110000"/>
              </a:schemeClr>
            </a:gs>
          </a:gsLst>
          <a:lin ang="3600000" scaled="1"/>
        </a:gradFill>
        <a:gradFill rotWithShape="1">
          <a:gsLst>
            <a:gs pos="0">
              <a:schemeClr val="phClr">
                <a:shade val="52000"/>
                <a:satMod val="105000"/>
              </a:schemeClr>
            </a:gs>
            <a:gs pos="47500">
              <a:schemeClr val="phClr">
                <a:shade val="89000"/>
                <a:satMod val="105000"/>
              </a:schemeClr>
            </a:gs>
            <a:gs pos="58500">
              <a:schemeClr val="phClr">
                <a:shade val="89000"/>
                <a:satMod val="105000"/>
              </a:schemeClr>
            </a:gs>
            <a:gs pos="100000">
              <a:schemeClr val="phClr">
                <a:shade val="52000"/>
                <a:satMod val="105000"/>
              </a:schemeClr>
            </a:gs>
          </a:gsLst>
          <a:lin ang="3600000" scaled="1"/>
        </a:gradFill>
      </a:fillStyleLst>
      <a:lnStyleLst>
        <a:ln w="10000" cap="flat" cmpd="sng" algn="ctr">
          <a:solidFill>
            <a:schemeClr val="phClr"/>
          </a:solidFill>
          <a:prstDash val="solid"/>
        </a:ln>
        <a:ln w="60000" cap="flat" cmpd="thickThin" algn="ctr">
          <a:solidFill>
            <a:schemeClr val="phClr"/>
          </a:solidFill>
          <a:prstDash val="solid"/>
        </a:ln>
        <a:ln w="25400" cap="flat" cmpd="sng" algn="ctr">
          <a:solidFill>
            <a:schemeClr val="phClr"/>
          </a:solidFill>
          <a:prstDash val="solid"/>
        </a:ln>
      </a:lnStyleLst>
      <a:effectStyleLst>
        <a:effectStyle>
          <a:effectLst>
            <a:outerShdw blurRad="38100" dist="38100" dir="5400000" algn="r" rotWithShape="0">
              <a:srgbClr val="000000">
                <a:alpha val="60000"/>
              </a:srgbClr>
            </a:outerShdw>
          </a:effectLst>
        </a:effectStyle>
        <a:effectStyle>
          <a:effectLst>
            <a:outerShdw blurRad="38100" dist="38100" dir="5400000" algn="r" rotWithShape="0">
              <a:srgbClr val="000000">
                <a:alpha val="60000"/>
              </a:srgbClr>
            </a:outerShdw>
          </a:effectLst>
          <a:scene3d>
            <a:camera prst="orthographicFront">
              <a:rot lat="0" lon="0" rev="0"/>
            </a:camera>
            <a:lightRig rig="harsh" dir="tl">
              <a:rot lat="0" lon="0" rev="8400000"/>
            </a:lightRig>
          </a:scene3d>
          <a:sp3d prstMaterial="flat">
            <a:bevelT w="38100" h="50800" prst="softRound"/>
          </a:sp3d>
        </a:effectStyle>
        <a:effectStyle>
          <a:effectLst>
            <a:outerShdw blurRad="50800" dist="63500" dir="5400000" algn="r" rotWithShape="0">
              <a:srgbClr val="000000">
                <a:alpha val="65000"/>
              </a:srgbClr>
            </a:outerShdw>
          </a:effectLst>
          <a:scene3d>
            <a:camera prst="orthographicFront">
              <a:rot lat="0" lon="0" rev="0"/>
            </a:camera>
            <a:lightRig rig="harsh" dir="tl">
              <a:rot lat="0" lon="0" rev="840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80000"/>
                <a:satMod val="300000"/>
              </a:schemeClr>
            </a:gs>
            <a:gs pos="100000">
              <a:schemeClr val="phClr">
                <a:shade val="20000"/>
                <a:satMod val="350000"/>
              </a:schemeClr>
            </a:gs>
          </a:gsLst>
          <a:path path="circle">
            <a:fillToRect l="50000" t="50000" r="50000" b="50000"/>
          </a:path>
        </a:gradFill>
        <a:blipFill>
          <a:blip xmlns:r="http://schemas.openxmlformats.org/officeDocument/2006/relationships" r:embed="rId1">
            <a:duotone>
              <a:schemeClr val="phClr">
                <a:tint val="98000"/>
                <a:shade val="98000"/>
                <a:satMod val="120000"/>
              </a:schemeClr>
              <a:schemeClr val="phClr">
                <a:tint val="86000"/>
                <a:shade val="92000"/>
                <a:satMod val="150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Currency</Template>
  <TotalTime>150</TotalTime>
  <Words>725</Words>
  <Application>Microsoft Macintosh PowerPoint</Application>
  <PresentationFormat>On-screen Show (4:3)</PresentationFormat>
  <Paragraphs>65</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Currency</vt:lpstr>
      <vt:lpstr>Bureaucratic Interactions:  The Branches other members of Government</vt:lpstr>
      <vt:lpstr>The Legislative Branch (Congress) and the Bureaucracy</vt:lpstr>
      <vt:lpstr>The Executive Branch (The President) and the Bureaucracy</vt:lpstr>
      <vt:lpstr>The Judicial Branch (Supreme Court) and the Bureaucracy</vt:lpstr>
      <vt:lpstr>The Iron Triangle:  What is it?</vt:lpstr>
      <vt:lpstr>Iron Triangle: The Three Corners</vt:lpstr>
      <vt:lpstr>Issue Networks</vt:lpstr>
      <vt:lpstr>Differences Between  Iron Triangles and Issue Networks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Bureaucracy:  Regulation and Accountability</dc:title>
  <dc:creator>Vonderchek</dc:creator>
  <cp:lastModifiedBy>Melissa  Seideman</cp:lastModifiedBy>
  <cp:revision>22</cp:revision>
  <dcterms:created xsi:type="dcterms:W3CDTF">2010-01-09T02:08:29Z</dcterms:created>
  <dcterms:modified xsi:type="dcterms:W3CDTF">2011-11-10T00:17:26Z</dcterms:modified>
</cp:coreProperties>
</file>